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7" r:id="rId4"/>
  </p:sldMasterIdLst>
  <p:notesMasterIdLst>
    <p:notesMasterId r:id="rId27"/>
  </p:notesMasterIdLst>
  <p:handoutMasterIdLst>
    <p:handoutMasterId r:id="rId28"/>
  </p:handoutMasterIdLst>
  <p:sldIdLst>
    <p:sldId id="258" r:id="rId5"/>
    <p:sldId id="261" r:id="rId6"/>
    <p:sldId id="323" r:id="rId7"/>
    <p:sldId id="294" r:id="rId8"/>
    <p:sldId id="286" r:id="rId9"/>
    <p:sldId id="324" r:id="rId10"/>
    <p:sldId id="2146847434" r:id="rId11"/>
    <p:sldId id="2146847432" r:id="rId12"/>
    <p:sldId id="2146847436" r:id="rId13"/>
    <p:sldId id="2146847435" r:id="rId14"/>
    <p:sldId id="282" r:id="rId15"/>
    <p:sldId id="2146847438" r:id="rId16"/>
    <p:sldId id="291" r:id="rId17"/>
    <p:sldId id="2146847431" r:id="rId18"/>
    <p:sldId id="270" r:id="rId19"/>
    <p:sldId id="293" r:id="rId20"/>
    <p:sldId id="271" r:id="rId21"/>
    <p:sldId id="272" r:id="rId22"/>
    <p:sldId id="288" r:id="rId23"/>
    <p:sldId id="269" r:id="rId24"/>
    <p:sldId id="2146847439" r:id="rId25"/>
    <p:sldId id="2146847437" r:id="rId26"/>
  </p:sldIdLst>
  <p:sldSz cx="12192000" cy="6858000"/>
  <p:notesSz cx="6858000" cy="9144000"/>
  <p:embeddedFontLst>
    <p:embeddedFont>
      <p:font typeface="Century Gothic" panose="020B0502020202020204" pitchFamily="3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Overpass Black" pitchFamily="2" charset="77"/>
      <p:bold r:id="rId41"/>
      <p:italic r:id="rId42"/>
      <p:boldItalic r:id="rId43"/>
    </p:embeddedFont>
    <p:embeddedFont>
      <p:font typeface="Overpass ExtraBold" pitchFamily="2" charset="77"/>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54F"/>
    <a:srgbClr val="FF8000"/>
    <a:srgbClr val="000032"/>
    <a:srgbClr val="E5E5EA"/>
    <a:srgbClr val="F5EFEF"/>
    <a:srgbClr val="F2F2F4"/>
    <a:srgbClr val="F5F5FA"/>
    <a:srgbClr val="F5F5FB"/>
    <a:srgbClr val="1F2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31B23-2398-6343-9190-C94CEF23B7D0}" v="15" dt="2025-06-04T09:21:15.0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93" autoAdjust="0"/>
    <p:restoredTop sz="63170" autoAdjust="0"/>
  </p:normalViewPr>
  <p:slideViewPr>
    <p:cSldViewPr snapToGrid="0" snapToObjects="1">
      <p:cViewPr varScale="1">
        <p:scale>
          <a:sx n="45" d="100"/>
          <a:sy n="45" d="100"/>
        </p:scale>
        <p:origin x="1232" y="168"/>
      </p:cViewPr>
      <p:guideLst>
        <p:guide orient="horz" pos="2160"/>
        <p:guide pos="384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1" d="1"/>
        <a:sy n="1" d="1"/>
      </p:scale>
      <p:origin x="0" y="0"/>
    </p:cViewPr>
  </p:sorterViewPr>
  <p:notesViewPr>
    <p:cSldViewPr snapToGrid="0" snapToObjects="1">
      <p:cViewPr varScale="1">
        <p:scale>
          <a:sx n="159" d="100"/>
          <a:sy n="159" d="100"/>
        </p:scale>
        <p:origin x="460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7D2CC8-F479-E44C-BC29-0C247B30AB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FA8DFA1-612B-2649-9C6F-9C5EE097A8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1BB86C-66BB-D04A-A7E4-F853502E571E}" type="datetimeFigureOut">
              <a:rPr lang="en-GB" smtClean="0"/>
              <a:t>09/06/2025</a:t>
            </a:fld>
            <a:endParaRPr lang="en-GB"/>
          </a:p>
        </p:txBody>
      </p:sp>
      <p:sp>
        <p:nvSpPr>
          <p:cNvPr id="4" name="Footer Placeholder 3">
            <a:extLst>
              <a:ext uri="{FF2B5EF4-FFF2-40B4-BE49-F238E27FC236}">
                <a16:creationId xmlns:a16="http://schemas.microsoft.com/office/drawing/2014/main" id="{B2033BE8-8A9E-6445-8C31-14A867FDE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165530B-C343-F942-8353-C9A0103814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DEE06-FC29-B342-9928-BA75EF6BC1D4}" type="slidenum">
              <a:rPr lang="en-GB" smtClean="0"/>
              <a:t>‹#›</a:t>
            </a:fld>
            <a:endParaRPr lang="en-GB"/>
          </a:p>
        </p:txBody>
      </p:sp>
    </p:spTree>
    <p:extLst>
      <p:ext uri="{BB962C8B-B14F-4D97-AF65-F5344CB8AC3E}">
        <p14:creationId xmlns:p14="http://schemas.microsoft.com/office/powerpoint/2010/main" val="3409827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A0778-82E1-0449-A98A-B672D35DF256}" type="datetimeFigureOut">
              <a:rPr lang="en-US" smtClean="0"/>
              <a:t>6/9/25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C4F94-AC87-8B4D-9855-49C905E82840}" type="slidenum">
              <a:rPr lang="en-US" smtClean="0"/>
              <a:t>‹#›</a:t>
            </a:fld>
            <a:endParaRPr lang="en-US"/>
          </a:p>
        </p:txBody>
      </p:sp>
    </p:spTree>
    <p:extLst>
      <p:ext uri="{BB962C8B-B14F-4D97-AF65-F5344CB8AC3E}">
        <p14:creationId xmlns:p14="http://schemas.microsoft.com/office/powerpoint/2010/main" val="689108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ewsroom.ucla.edu/releases/inadequate-financial-savings-tied-to-increased-childhood-health-risk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bristol.ac.uk/geography/research/pfrc/themes/capability-behaviours-wellbeing/savings-wellbeing/#:~:text=Our%20own%20analysis%20confirms%20this,and%20sleep%20better%20at%20nigh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wsroom.ucla.edu/releases/inadequate-financial-savings-tied-to-increased-childhood-health-risk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bristol.ac.uk/geography/research/pfrc/themes/capability-behaviours-wellbeing/savings-wellbeing/#:~:text=Our%20own%20analysis%20confirms%20this,and%20sleep%20better%20at%20nigh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i="0" u="none" strike="noStrike" dirty="0">
              <a:solidFill>
                <a:srgbClr val="333333"/>
              </a:solidFill>
              <a:effectLst/>
              <a:latin typeface="McKinsey Sans"/>
            </a:endParaRPr>
          </a:p>
          <a:p>
            <a:pPr marL="285750" indent="-285750">
              <a:buFontTx/>
              <a:buChar char="-"/>
            </a:pPr>
            <a:r>
              <a:rPr lang="en-GB" sz="1400" b="1" i="0" u="none" strike="noStrike" dirty="0">
                <a:solidFill>
                  <a:srgbClr val="333333"/>
                </a:solidFill>
                <a:effectLst/>
                <a:latin typeface="McKinsey Sans"/>
              </a:rPr>
              <a:t>Across all major industries, employers spend at least three times as much each year as they do on capital. </a:t>
            </a:r>
          </a:p>
          <a:p>
            <a:pPr marL="285750" indent="-285750">
              <a:buFontTx/>
              <a:buChar char="-"/>
            </a:pPr>
            <a:endParaRPr lang="en-GB" sz="1400" b="1" i="0" u="none" strike="noStrike" dirty="0">
              <a:solidFill>
                <a:srgbClr val="333333"/>
              </a:solidFill>
              <a:effectLst/>
              <a:latin typeface="McKinsey Sans"/>
            </a:endParaRPr>
          </a:p>
          <a:p>
            <a:pPr marL="285750" indent="-285750">
              <a:buFontTx/>
              <a:buChar char="-"/>
            </a:pPr>
            <a:r>
              <a:rPr lang="en-GB" sz="1400" b="1" i="0" u="none" strike="noStrike" dirty="0">
                <a:solidFill>
                  <a:srgbClr val="333333"/>
                </a:solidFill>
                <a:effectLst/>
                <a:latin typeface="McKinsey Sans"/>
              </a:rPr>
              <a:t>Even In capital intensive industries, more is spent on employees</a:t>
            </a:r>
          </a:p>
          <a:p>
            <a:pPr marL="285750" indent="-285750">
              <a:buFontTx/>
              <a:buChar char="-"/>
            </a:pPr>
            <a:endParaRPr lang="en-GB" sz="1400" b="1" i="0" u="none" strike="noStrike" dirty="0">
              <a:solidFill>
                <a:srgbClr val="333333"/>
              </a:solidFill>
              <a:effectLst/>
              <a:latin typeface="McKinsey Sans"/>
            </a:endParaRPr>
          </a:p>
          <a:p>
            <a:pPr marL="285750" indent="-285750">
              <a:buFontTx/>
              <a:buChar char="-"/>
            </a:pPr>
            <a:r>
              <a:rPr lang="en-GB" sz="1400" b="1" i="0" u="none" strike="noStrike" dirty="0">
                <a:solidFill>
                  <a:srgbClr val="333333"/>
                </a:solidFill>
                <a:effectLst/>
                <a:latin typeface="McKinsey Sans"/>
              </a:rPr>
              <a:t>High growth employers look at their employees differently – they see them as investments, not cost.</a:t>
            </a:r>
          </a:p>
          <a:p>
            <a:pPr marL="285750" indent="-285750">
              <a:buFontTx/>
              <a:buChar char="-"/>
            </a:pPr>
            <a:endParaRPr lang="en-GB" sz="1400" b="1" i="0" u="none" strike="noStrike" dirty="0">
              <a:solidFill>
                <a:srgbClr val="333333"/>
              </a:solidFill>
              <a:effectLst/>
              <a:latin typeface="McKinsey Sans"/>
            </a:endParaRPr>
          </a:p>
          <a:p>
            <a:pPr marL="285750" indent="-285750">
              <a:buFontTx/>
              <a:buChar char="-"/>
            </a:pPr>
            <a:r>
              <a:rPr lang="en-GB" sz="1400" b="1" i="0" u="none" strike="noStrike" dirty="0">
                <a:solidFill>
                  <a:srgbClr val="333333"/>
                </a:solidFill>
                <a:effectLst/>
                <a:latin typeface="McKinsey Sans"/>
              </a:rPr>
              <a:t>Supporting the wellbeing of our people is a way of getting more out of that significant investment. </a:t>
            </a:r>
            <a:endParaRPr lang="en-GB" b="0" i="0" u="none" strike="noStrike" dirty="0">
              <a:solidFill>
                <a:srgbClr val="333333"/>
              </a:solidFill>
              <a:effectLst/>
              <a:latin typeface="McKinsey Sans"/>
            </a:endParaRPr>
          </a:p>
          <a:p>
            <a:endParaRPr lang="en-GB" b="0" i="0" u="none" strike="noStrike" dirty="0">
              <a:solidFill>
                <a:srgbClr val="333333"/>
              </a:solidFill>
              <a:effectLst/>
              <a:latin typeface="McKinsey Sans"/>
            </a:endParaRPr>
          </a:p>
          <a:p>
            <a:endParaRPr lang="en-GB" b="0" i="0" u="none" strike="noStrike" dirty="0">
              <a:solidFill>
                <a:srgbClr val="333333"/>
              </a:solidFill>
              <a:effectLst/>
              <a:latin typeface="McKinsey Sans"/>
            </a:endParaRPr>
          </a:p>
          <a:p>
            <a:endParaRPr lang="en-GB" b="0" i="0" u="none" strike="noStrike" dirty="0">
              <a:solidFill>
                <a:srgbClr val="333333"/>
              </a:solidFill>
              <a:effectLst/>
              <a:latin typeface="McKinsey Sans"/>
            </a:endParaRPr>
          </a:p>
          <a:p>
            <a:endParaRPr lang="en-GB" b="0" i="0" u="none" strike="noStrike" dirty="0">
              <a:solidFill>
                <a:srgbClr val="333333"/>
              </a:solidFill>
              <a:effectLst/>
              <a:latin typeface="McKinsey Sans"/>
            </a:endParaRPr>
          </a:p>
          <a:p>
            <a:endParaRPr lang="en-GB" b="0" i="0" u="none" strike="noStrike" dirty="0">
              <a:solidFill>
                <a:srgbClr val="333333"/>
              </a:solidFill>
              <a:effectLst/>
              <a:latin typeface="McKinsey Sans"/>
            </a:endParaRPr>
          </a:p>
          <a:p>
            <a:r>
              <a:rPr lang="en-GB" b="0" i="0" u="none" strike="noStrike" dirty="0">
                <a:solidFill>
                  <a:srgbClr val="333333"/>
                </a:solidFill>
                <a:effectLst/>
                <a:latin typeface="McKinsey Sans"/>
              </a:rPr>
              <a:t>When we look at those organisations that have outperformed their sector in productivity growth, we see that these organisations take a very different view about their labour related spending. </a:t>
            </a:r>
          </a:p>
          <a:p>
            <a:endParaRPr lang="en-GB" b="0" i="0" u="none" strike="noStrike" dirty="0">
              <a:solidFill>
                <a:srgbClr val="333333"/>
              </a:solidFill>
              <a:effectLst/>
              <a:latin typeface="McKinsey Sans"/>
            </a:endParaRPr>
          </a:p>
          <a:p>
            <a:r>
              <a:rPr lang="en-GB" b="0" i="0" u="none" strike="noStrike" dirty="0">
                <a:solidFill>
                  <a:srgbClr val="333333"/>
                </a:solidFill>
                <a:effectLst/>
                <a:latin typeface="McKinsey Sans"/>
              </a:rPr>
              <a:t>Across almost every sector, companies spend three times as much per year on talent as they do capital assets (software, equipment, tech, furniture, vehicles etc). This holds true even for capital intensive industries like industrial manufacturers…in fact, energy is the only sector where employers spend more on capital than on labour – and that’s only just!</a:t>
            </a:r>
          </a:p>
          <a:p>
            <a:endParaRPr lang="en-GB" b="0" i="0" u="none" strike="noStrike" dirty="0">
              <a:solidFill>
                <a:srgbClr val="333333"/>
              </a:solidFill>
              <a:effectLst/>
              <a:latin typeface="McKinsey Sans"/>
            </a:endParaRPr>
          </a:p>
          <a:p>
            <a:r>
              <a:rPr lang="en-GB" b="0" i="0" u="none" strike="noStrike" dirty="0">
                <a:solidFill>
                  <a:srgbClr val="333333"/>
                </a:solidFill>
                <a:effectLst/>
                <a:latin typeface="McKinsey Sans"/>
              </a:rPr>
              <a:t>But we often don’t apply the same ROI for labour as we do for capital assets. This drives us to thinking of labour as a cost… not an investment to be nurtured and grown. </a:t>
            </a:r>
          </a:p>
          <a:p>
            <a:endParaRPr lang="en-GB" b="0" i="0" u="none" strike="noStrike" dirty="0">
              <a:solidFill>
                <a:srgbClr val="333333"/>
              </a:solidFill>
              <a:effectLst/>
              <a:latin typeface="McKinsey Sans"/>
            </a:endParaRPr>
          </a:p>
          <a:p>
            <a:r>
              <a:rPr lang="en-GB" b="0" i="0" u="none" strike="noStrike" dirty="0">
                <a:solidFill>
                  <a:srgbClr val="333333"/>
                </a:solidFill>
                <a:effectLst/>
                <a:latin typeface="McKinsey Sans"/>
              </a:rPr>
              <a:t>Investing in the wellbeing of our largest asset is producing exciting results. When we invest in wellbeing we are maximising returns on talent investment. This shift is mindset is important because all signs point to us being able to achieve productivity breakthroughs that will help us all to sustain a competitive advantage. </a:t>
            </a:r>
            <a:endParaRPr lang="en-GB" dirty="0"/>
          </a:p>
          <a:p>
            <a:endParaRPr lang="en-GB" dirty="0"/>
          </a:p>
        </p:txBody>
      </p:sp>
      <p:sp>
        <p:nvSpPr>
          <p:cNvPr id="4" name="Slide Number Placeholder 3"/>
          <p:cNvSpPr>
            <a:spLocks noGrp="1"/>
          </p:cNvSpPr>
          <p:nvPr>
            <p:ph type="sldNum" sz="quarter" idx="5"/>
          </p:nvPr>
        </p:nvSpPr>
        <p:spPr/>
        <p:txBody>
          <a:bodyPr/>
          <a:lstStyle/>
          <a:p>
            <a:fld id="{97723FFC-A75B-2441-A30D-11D5F5CAEA82}" type="slidenum">
              <a:rPr lang="en-US" smtClean="0"/>
              <a:t>3</a:t>
            </a:fld>
            <a:endParaRPr lang="en-US"/>
          </a:p>
        </p:txBody>
      </p:sp>
    </p:spTree>
    <p:extLst>
      <p:ext uri="{BB962C8B-B14F-4D97-AF65-F5344CB8AC3E}">
        <p14:creationId xmlns:p14="http://schemas.microsoft.com/office/powerpoint/2010/main" val="2461896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Organisations that invest in employee wellbeing – including financial wellbeing – outperform their competitors on the stock market.</a:t>
            </a:r>
          </a:p>
          <a:p>
            <a:pPr marL="171450" indent="-171450">
              <a:buFontTx/>
              <a:buChar char="-"/>
            </a:pPr>
            <a:r>
              <a:rPr lang="en-GB" dirty="0"/>
              <a:t>This is now so </a:t>
            </a:r>
            <a:r>
              <a:rPr lang="en-GB" dirty="0" err="1"/>
              <a:t>compellong</a:t>
            </a:r>
            <a:r>
              <a:rPr lang="en-GB" dirty="0"/>
              <a:t> that investor behaviour is changing in support of more workplace wellbeing.</a:t>
            </a:r>
          </a:p>
        </p:txBody>
      </p:sp>
      <p:sp>
        <p:nvSpPr>
          <p:cNvPr id="4" name="Slide Number Placeholder 3"/>
          <p:cNvSpPr>
            <a:spLocks noGrp="1"/>
          </p:cNvSpPr>
          <p:nvPr>
            <p:ph type="sldNum" sz="quarter" idx="5"/>
          </p:nvPr>
        </p:nvSpPr>
        <p:spPr/>
        <p:txBody>
          <a:bodyPr/>
          <a:lstStyle/>
          <a:p>
            <a:fld id="{97723FFC-A75B-2441-A30D-11D5F5CAEA82}" type="slidenum">
              <a:rPr lang="en-US" smtClean="0"/>
              <a:t>15</a:t>
            </a:fld>
            <a:endParaRPr lang="en-US"/>
          </a:p>
        </p:txBody>
      </p:sp>
    </p:spTree>
    <p:extLst>
      <p:ext uri="{BB962C8B-B14F-4D97-AF65-F5344CB8AC3E}">
        <p14:creationId xmlns:p14="http://schemas.microsoft.com/office/powerpoint/2010/main" val="837436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JP Morgan looked at 600 stocks over a 10 year period and concentrated on the 30 that achieved something called a human factor score. </a:t>
            </a:r>
          </a:p>
          <a:p>
            <a:pPr marL="171450" indent="-171450">
              <a:buFontTx/>
              <a:buChar char="-"/>
            </a:pPr>
            <a:r>
              <a:rPr lang="en-GB" dirty="0"/>
              <a:t>Stocks were assigned as having a low HCF score (short) and highest (long)</a:t>
            </a:r>
          </a:p>
          <a:p>
            <a:pPr marL="171450" indent="-171450">
              <a:buFontTx/>
              <a:buChar char="-"/>
            </a:pPr>
            <a:endParaRPr lang="en-GB" dirty="0"/>
          </a:p>
          <a:p>
            <a:pPr marL="171450" indent="-171450">
              <a:buFontTx/>
              <a:buChar char="-"/>
            </a:pPr>
            <a:r>
              <a:rPr lang="en-GB" dirty="0"/>
              <a:t>Returns are significantly higher for organisations with a higher HCF score. </a:t>
            </a:r>
          </a:p>
          <a:p>
            <a:pPr marL="171450" indent="-171450">
              <a:buFontTx/>
              <a:buChar char="-"/>
            </a:pPr>
            <a:r>
              <a:rPr lang="en-GB" dirty="0"/>
              <a:t>For those with a low HCF score, returns are lower than average</a:t>
            </a:r>
          </a:p>
          <a:p>
            <a:pPr marL="171450" indent="-171450">
              <a:buFontTx/>
              <a:buChar char="-"/>
            </a:pPr>
            <a:r>
              <a:rPr lang="en-GB" dirty="0"/>
              <a:t>Researchers expected that among capital light organisations like Google or Meta HCF would be more prominent than say manufacturing.</a:t>
            </a:r>
          </a:p>
          <a:p>
            <a:pPr marL="171450" indent="-171450">
              <a:buFontTx/>
              <a:buChar char="-"/>
            </a:pPr>
            <a:r>
              <a:rPr lang="en-GB" dirty="0"/>
              <a:t>But they found the returns persisted even when the data was made sector neutral</a:t>
            </a:r>
          </a:p>
          <a:p>
            <a:endParaRPr lang="en-GB" dirty="0"/>
          </a:p>
          <a:p>
            <a:endParaRPr lang="en-GB" dirty="0"/>
          </a:p>
          <a:p>
            <a:r>
              <a:rPr lang="en-GB" dirty="0"/>
              <a:t>For reference, the current average stock market returns are 10%. If you invest your money in employers that prioritise employee wellbeing, you’ll be doubling your returns!!!!</a:t>
            </a:r>
          </a:p>
          <a:p>
            <a:endParaRPr lang="en-GB" dirty="0"/>
          </a:p>
          <a:p>
            <a:endParaRPr lang="en-GB" dirty="0"/>
          </a:p>
          <a:p>
            <a:endParaRPr lang="en-GB" dirty="0"/>
          </a:p>
          <a:p>
            <a:endParaRPr lang="en-GB" dirty="0"/>
          </a:p>
          <a:p>
            <a:r>
              <a:rPr lang="en-GB" dirty="0"/>
              <a:t>JP Morgan used the MSCI USA Index, which comprises of more than 600 stocks. Over a decade it analysed market performance and placed a concentrated portfolio of 30 stocks with the highest HCF score in the long HCF portfolio. The 30 with the lowest were assigned to the short-HCF portfolio.</a:t>
            </a:r>
          </a:p>
          <a:p>
            <a:endParaRPr lang="en-GB" dirty="0"/>
          </a:p>
          <a:p>
            <a:r>
              <a:rPr lang="en-GB" dirty="0"/>
              <a:t>They were weighted and balanced regularly to ensure a fair comparison. What is fascinating is that the analysts expected HCF to be more prominent among capital light businesses like Google or Meta and less important to high-capital businesses in manufacturing for example. But this wasn’t true. HCF was critical for every industry. </a:t>
            </a:r>
          </a:p>
          <a:p>
            <a:endParaRPr lang="en-GB" dirty="0"/>
          </a:p>
          <a:p>
            <a:r>
              <a:rPr lang="en-GB" dirty="0"/>
              <a:t>For reference, the average stock market return is 10% - so if you invest in companies who prioritise employee wellbeing over others, you are likely doubling your returns. </a:t>
            </a:r>
          </a:p>
        </p:txBody>
      </p:sp>
      <p:sp>
        <p:nvSpPr>
          <p:cNvPr id="4" name="Slide Number Placeholder 3"/>
          <p:cNvSpPr>
            <a:spLocks noGrp="1"/>
          </p:cNvSpPr>
          <p:nvPr>
            <p:ph type="sldNum" sz="quarter" idx="5"/>
          </p:nvPr>
        </p:nvSpPr>
        <p:spPr/>
        <p:txBody>
          <a:bodyPr/>
          <a:lstStyle/>
          <a:p>
            <a:fld id="{97723FFC-A75B-2441-A30D-11D5F5CAEA82}" type="slidenum">
              <a:rPr lang="en-US" smtClean="0"/>
              <a:t>17</a:t>
            </a:fld>
            <a:endParaRPr lang="en-US"/>
          </a:p>
        </p:txBody>
      </p:sp>
    </p:spTree>
    <p:extLst>
      <p:ext uri="{BB962C8B-B14F-4D97-AF65-F5344CB8AC3E}">
        <p14:creationId xmlns:p14="http://schemas.microsoft.com/office/powerpoint/2010/main" val="3578639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latin typeface="Times New Roman" panose="02020603050405020304" pitchFamily="18" charset="0"/>
              </a:rPr>
              <a:t>Irrational Capital is the first firm to truly quantify the lift that a strong employee wellbeing has on a company’s stock price.</a:t>
            </a:r>
          </a:p>
          <a:p>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The Human Capital Factor Score has been tested and backed by JP Morgan. </a:t>
            </a:r>
          </a:p>
        </p:txBody>
      </p:sp>
      <p:sp>
        <p:nvSpPr>
          <p:cNvPr id="4" name="Slide Number Placeholder 3"/>
          <p:cNvSpPr>
            <a:spLocks noGrp="1"/>
          </p:cNvSpPr>
          <p:nvPr>
            <p:ph type="sldNum" sz="quarter" idx="5"/>
          </p:nvPr>
        </p:nvSpPr>
        <p:spPr/>
        <p:txBody>
          <a:bodyPr/>
          <a:lstStyle/>
          <a:p>
            <a:fld id="{97723FFC-A75B-2441-A30D-11D5F5CAEA82}" type="slidenum">
              <a:rPr lang="en-US" smtClean="0"/>
              <a:t>18</a:t>
            </a:fld>
            <a:endParaRPr lang="en-US"/>
          </a:p>
        </p:txBody>
      </p:sp>
    </p:spTree>
    <p:extLst>
      <p:ext uri="{BB962C8B-B14F-4D97-AF65-F5344CB8AC3E}">
        <p14:creationId xmlns:p14="http://schemas.microsoft.com/office/powerpoint/2010/main" val="55965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D9A42-6A46-A5AF-43BF-DBBB6D646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1BB77-36B5-B24C-388F-D64BA4541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996AE-9CA6-F78F-7AAC-5F986D4044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52B30D-C748-9848-4D78-E283FD6EF5A2}"/>
              </a:ext>
            </a:extLst>
          </p:cNvPr>
          <p:cNvSpPr>
            <a:spLocks noGrp="1"/>
          </p:cNvSpPr>
          <p:nvPr>
            <p:ph type="sldNum" sz="quarter" idx="5"/>
          </p:nvPr>
        </p:nvSpPr>
        <p:spPr/>
        <p:txBody>
          <a:bodyPr/>
          <a:lstStyle/>
          <a:p>
            <a:fld id="{97723FFC-A75B-2441-A30D-11D5F5CAEA82}" type="slidenum">
              <a:rPr lang="en-US" smtClean="0"/>
              <a:t>21</a:t>
            </a:fld>
            <a:endParaRPr lang="en-US"/>
          </a:p>
        </p:txBody>
      </p:sp>
    </p:spTree>
    <p:extLst>
      <p:ext uri="{BB962C8B-B14F-4D97-AF65-F5344CB8AC3E}">
        <p14:creationId xmlns:p14="http://schemas.microsoft.com/office/powerpoint/2010/main" val="68416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32323"/>
                </a:solidFill>
                <a:effectLst/>
                <a:latin typeface="Lato" panose="020F0502020204030204" pitchFamily="34" charset="0"/>
              </a:rPr>
              <a:t>We even have </a:t>
            </a:r>
            <a:r>
              <a:rPr lang="en-GB" b="0" i="0" u="none" strike="noStrike" dirty="0">
                <a:solidFill>
                  <a:srgbClr val="CC3366"/>
                </a:solidFill>
                <a:effectLst/>
                <a:latin typeface="Lato" panose="020F0502020204030203" pitchFamily="34" charset="0"/>
                <a:hlinkClick r:id="rId3"/>
              </a:rPr>
              <a:t>evidence</a:t>
            </a:r>
            <a:r>
              <a:rPr lang="en-GB" b="0" i="0" u="none" strike="noStrike" dirty="0">
                <a:solidFill>
                  <a:srgbClr val="232323"/>
                </a:solidFill>
                <a:effectLst/>
                <a:latin typeface="Lato" panose="020F0502020204030203" pitchFamily="34" charset="0"/>
              </a:rPr>
              <a:t> that family life gets better with even small increases in savings accounts. Employees who save money tend to have better quality sleep too. One </a:t>
            </a:r>
            <a:r>
              <a:rPr lang="en-GB" b="0" i="0" u="none" strike="noStrike" dirty="0">
                <a:solidFill>
                  <a:srgbClr val="CC3366"/>
                </a:solidFill>
                <a:effectLst/>
                <a:latin typeface="Lato" panose="020F0502020204030203" pitchFamily="34" charset="0"/>
                <a:hlinkClick r:id="rId4"/>
              </a:rPr>
              <a:t>study</a:t>
            </a:r>
            <a:r>
              <a:rPr lang="en-GB" b="0" i="0" u="none" strike="noStrike" dirty="0">
                <a:solidFill>
                  <a:srgbClr val="232323"/>
                </a:solidFill>
                <a:effectLst/>
                <a:latin typeface="Lato" panose="020F0502020204030203" pitchFamily="34" charset="0"/>
              </a:rPr>
              <a:t> examined people over ten years and found that the more they saved and the more regularly they saved, the lower their financial anxiety and the better their sleep. </a:t>
            </a:r>
            <a:endParaRPr lang="en-GB" dirty="0"/>
          </a:p>
        </p:txBody>
      </p:sp>
      <p:sp>
        <p:nvSpPr>
          <p:cNvPr id="4" name="Slide Number Placeholder 3"/>
          <p:cNvSpPr>
            <a:spLocks noGrp="1"/>
          </p:cNvSpPr>
          <p:nvPr>
            <p:ph type="sldNum" sz="quarter" idx="5"/>
          </p:nvPr>
        </p:nvSpPr>
        <p:spPr/>
        <p:txBody>
          <a:bodyPr/>
          <a:lstStyle/>
          <a:p>
            <a:fld id="{97723FFC-A75B-2441-A30D-11D5F5CAEA82}" type="slidenum">
              <a:rPr lang="en-US" smtClean="0"/>
              <a:t>5</a:t>
            </a:fld>
            <a:endParaRPr lang="en-US"/>
          </a:p>
        </p:txBody>
      </p:sp>
    </p:spTree>
    <p:extLst>
      <p:ext uri="{BB962C8B-B14F-4D97-AF65-F5344CB8AC3E}">
        <p14:creationId xmlns:p14="http://schemas.microsoft.com/office/powerpoint/2010/main" val="722723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04BB4-D1D3-B9D5-3901-F376F06E2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B2948-87AC-6108-64A9-745320E469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4CE96-0E11-B600-C84F-68AF08A8791C}"/>
              </a:ext>
            </a:extLst>
          </p:cNvPr>
          <p:cNvSpPr>
            <a:spLocks noGrp="1"/>
          </p:cNvSpPr>
          <p:nvPr>
            <p:ph type="body" idx="1"/>
          </p:nvPr>
        </p:nvSpPr>
        <p:spPr/>
        <p:txBody>
          <a:bodyPr/>
          <a:lstStyle/>
          <a:p>
            <a:r>
              <a:rPr lang="en-GB" b="0" i="0" u="none" strike="noStrike" dirty="0">
                <a:solidFill>
                  <a:srgbClr val="232323"/>
                </a:solidFill>
                <a:effectLst/>
                <a:latin typeface="Lato" panose="020F0502020204030204" pitchFamily="34" charset="0"/>
              </a:rPr>
              <a:t>We even have </a:t>
            </a:r>
            <a:r>
              <a:rPr lang="en-GB" b="0" i="0" u="none" strike="noStrike" dirty="0">
                <a:solidFill>
                  <a:srgbClr val="CC3366"/>
                </a:solidFill>
                <a:effectLst/>
                <a:latin typeface="Lato" panose="020F0502020204030203" pitchFamily="34" charset="0"/>
                <a:hlinkClick r:id="rId3"/>
              </a:rPr>
              <a:t>evidence</a:t>
            </a:r>
            <a:r>
              <a:rPr lang="en-GB" b="0" i="0" u="none" strike="noStrike" dirty="0">
                <a:solidFill>
                  <a:srgbClr val="232323"/>
                </a:solidFill>
                <a:effectLst/>
                <a:latin typeface="Lato" panose="020F0502020204030203" pitchFamily="34" charset="0"/>
              </a:rPr>
              <a:t> that family life gets better with even small increases in savings accounts. Employees who save money tend to have better quality sleep too. One </a:t>
            </a:r>
            <a:r>
              <a:rPr lang="en-GB" b="0" i="0" u="none" strike="noStrike" dirty="0">
                <a:solidFill>
                  <a:srgbClr val="CC3366"/>
                </a:solidFill>
                <a:effectLst/>
                <a:latin typeface="Lato" panose="020F0502020204030203" pitchFamily="34" charset="0"/>
                <a:hlinkClick r:id="rId4"/>
              </a:rPr>
              <a:t>study</a:t>
            </a:r>
            <a:r>
              <a:rPr lang="en-GB" b="0" i="0" u="none" strike="noStrike" dirty="0">
                <a:solidFill>
                  <a:srgbClr val="232323"/>
                </a:solidFill>
                <a:effectLst/>
                <a:latin typeface="Lato" panose="020F0502020204030203" pitchFamily="34" charset="0"/>
              </a:rPr>
              <a:t> examined people over ten years and found that the more they saved and the more regularly they saved, the lower their financial anxiety and the better their sleep. </a:t>
            </a:r>
            <a:endParaRPr lang="en-GB" dirty="0"/>
          </a:p>
        </p:txBody>
      </p:sp>
      <p:sp>
        <p:nvSpPr>
          <p:cNvPr id="4" name="Slide Number Placeholder 3">
            <a:extLst>
              <a:ext uri="{FF2B5EF4-FFF2-40B4-BE49-F238E27FC236}">
                <a16:creationId xmlns:a16="http://schemas.microsoft.com/office/drawing/2014/main" id="{1206C052-E629-AD27-5446-2FF4E4BDB7A3}"/>
              </a:ext>
            </a:extLst>
          </p:cNvPr>
          <p:cNvSpPr>
            <a:spLocks noGrp="1"/>
          </p:cNvSpPr>
          <p:nvPr>
            <p:ph type="sldNum" sz="quarter" idx="5"/>
          </p:nvPr>
        </p:nvSpPr>
        <p:spPr/>
        <p:txBody>
          <a:bodyPr/>
          <a:lstStyle/>
          <a:p>
            <a:fld id="{97723FFC-A75B-2441-A30D-11D5F5CAEA82}" type="slidenum">
              <a:rPr lang="en-US" smtClean="0"/>
              <a:t>6</a:t>
            </a:fld>
            <a:endParaRPr lang="en-US"/>
          </a:p>
        </p:txBody>
      </p:sp>
    </p:spTree>
    <p:extLst>
      <p:ext uri="{BB962C8B-B14F-4D97-AF65-F5344CB8AC3E}">
        <p14:creationId xmlns:p14="http://schemas.microsoft.com/office/powerpoint/2010/main" val="2321748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7F1A5-A9C0-D504-9E51-D644338B5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BC84C-BE28-4173-67DB-27C44FC7D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5FACE-3E63-A448-B9E0-DE5C8540C4C1}"/>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analysis of four years of nationally representative data spanning this period demonstrates clearly that experiencing mental health problems on a long-term basis has a very marked and detrimental impact on people’s financial wellbeing.</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 extended struggle with either mental or financial health heightens the probability of one impacting the other.”</a:t>
            </a:r>
          </a:p>
          <a:p>
            <a:br>
              <a:rPr lang="en-GB" dirty="0"/>
            </a:br>
            <a:endParaRPr lang="en-GB" dirty="0"/>
          </a:p>
        </p:txBody>
      </p:sp>
      <p:sp>
        <p:nvSpPr>
          <p:cNvPr id="4" name="Slide Number Placeholder 3">
            <a:extLst>
              <a:ext uri="{FF2B5EF4-FFF2-40B4-BE49-F238E27FC236}">
                <a16:creationId xmlns:a16="http://schemas.microsoft.com/office/drawing/2014/main" id="{E3A85155-90AB-7D8B-E54D-0539E5AB3E6F}"/>
              </a:ext>
            </a:extLst>
          </p:cNvPr>
          <p:cNvSpPr>
            <a:spLocks noGrp="1"/>
          </p:cNvSpPr>
          <p:nvPr>
            <p:ph type="sldNum" sz="quarter" idx="5"/>
          </p:nvPr>
        </p:nvSpPr>
        <p:spPr/>
        <p:txBody>
          <a:bodyPr/>
          <a:lstStyle/>
          <a:p>
            <a:fld id="{97723FFC-A75B-2441-A30D-11D5F5CAEA82}" type="slidenum">
              <a:rPr lang="en-US" smtClean="0"/>
              <a:t>7</a:t>
            </a:fld>
            <a:endParaRPr lang="en-US"/>
          </a:p>
        </p:txBody>
      </p:sp>
    </p:spTree>
    <p:extLst>
      <p:ext uri="{BB962C8B-B14F-4D97-AF65-F5344CB8AC3E}">
        <p14:creationId xmlns:p14="http://schemas.microsoft.com/office/powerpoint/2010/main" val="2589899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FCD99-9FA5-C645-134B-CC25BFA8D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0609D-9126-B13B-8041-AD5A9671D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0F057-2483-A3DB-8232-14BA96A0A7FB}"/>
              </a:ext>
            </a:extLst>
          </p:cNvPr>
          <p:cNvSpPr>
            <a:spLocks noGrp="1"/>
          </p:cNvSpPr>
          <p:nvPr>
            <p:ph type="body" idx="1"/>
          </p:nvPr>
        </p:nvSpPr>
        <p:spPr/>
        <p:txBody>
          <a:bodyPr/>
          <a:lstStyle/>
          <a:p>
            <a:pPr marL="171450" indent="-171450">
              <a:buFontTx/>
              <a:buChar char="-"/>
            </a:pPr>
            <a:r>
              <a:rPr lang="en-GB" dirty="0"/>
              <a:t>https://</a:t>
            </a:r>
            <a:r>
              <a:rPr lang="en-GB" dirty="0" err="1"/>
              <a:t>www.theguardian.com</a:t>
            </a:r>
            <a:r>
              <a:rPr lang="en-GB" dirty="0"/>
              <a:t>/society/2025/mar/31/work-and-money-worries-young-people-more-than-culture-wars-or-climate-uk-poll-finds</a:t>
            </a:r>
          </a:p>
        </p:txBody>
      </p:sp>
      <p:sp>
        <p:nvSpPr>
          <p:cNvPr id="4" name="Slide Number Placeholder 3">
            <a:extLst>
              <a:ext uri="{FF2B5EF4-FFF2-40B4-BE49-F238E27FC236}">
                <a16:creationId xmlns:a16="http://schemas.microsoft.com/office/drawing/2014/main" id="{96A51C9E-FF27-6B63-9A25-C59F404C9FF3}"/>
              </a:ext>
            </a:extLst>
          </p:cNvPr>
          <p:cNvSpPr>
            <a:spLocks noGrp="1"/>
          </p:cNvSpPr>
          <p:nvPr>
            <p:ph type="sldNum" sz="quarter" idx="5"/>
          </p:nvPr>
        </p:nvSpPr>
        <p:spPr/>
        <p:txBody>
          <a:bodyPr/>
          <a:lstStyle/>
          <a:p>
            <a:pPr>
              <a:defRPr/>
            </a:pPr>
            <a:fld id="{1D78359B-AAFC-4242-823C-8624280175B8}" type="slidenum">
              <a:rPr lang="en-US" smtClean="0"/>
              <a:pPr>
                <a:defRPr/>
              </a:pPr>
              <a:t>8</a:t>
            </a:fld>
            <a:endParaRPr lang="en-US"/>
          </a:p>
        </p:txBody>
      </p:sp>
    </p:spTree>
    <p:extLst>
      <p:ext uri="{BB962C8B-B14F-4D97-AF65-F5344CB8AC3E}">
        <p14:creationId xmlns:p14="http://schemas.microsoft.com/office/powerpoint/2010/main" val="62960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5386A-A48F-8BFF-CBED-C1FF2086E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A670F-2C2D-62D2-E74A-6652784EB5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D7FA0-DAA4-8F1C-F4EB-D2D987E9B1C6}"/>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analysis of four years of nationally representative data spanning this period demonstrates clearly that experiencing mental health problems on a long-term basis has a very marked and detrimental impact on people’s financial wellbeing.</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 extended struggle with either mental or financial health heightens the probability of one impacting the other.”</a:t>
            </a:r>
          </a:p>
          <a:p>
            <a:br>
              <a:rPr lang="en-GB" dirty="0"/>
            </a:br>
            <a:endParaRPr lang="en-GB" dirty="0"/>
          </a:p>
        </p:txBody>
      </p:sp>
      <p:sp>
        <p:nvSpPr>
          <p:cNvPr id="4" name="Slide Number Placeholder 3">
            <a:extLst>
              <a:ext uri="{FF2B5EF4-FFF2-40B4-BE49-F238E27FC236}">
                <a16:creationId xmlns:a16="http://schemas.microsoft.com/office/drawing/2014/main" id="{60F76554-6C73-0790-349B-98810FC68BBD}"/>
              </a:ext>
            </a:extLst>
          </p:cNvPr>
          <p:cNvSpPr>
            <a:spLocks noGrp="1"/>
          </p:cNvSpPr>
          <p:nvPr>
            <p:ph type="sldNum" sz="quarter" idx="5"/>
          </p:nvPr>
        </p:nvSpPr>
        <p:spPr/>
        <p:txBody>
          <a:bodyPr/>
          <a:lstStyle/>
          <a:p>
            <a:fld id="{97723FFC-A75B-2441-A30D-11D5F5CAEA82}" type="slidenum">
              <a:rPr lang="en-US" smtClean="0"/>
              <a:t>9</a:t>
            </a:fld>
            <a:endParaRPr lang="en-US"/>
          </a:p>
        </p:txBody>
      </p:sp>
    </p:spTree>
    <p:extLst>
      <p:ext uri="{BB962C8B-B14F-4D97-AF65-F5344CB8AC3E}">
        <p14:creationId xmlns:p14="http://schemas.microsoft.com/office/powerpoint/2010/main" val="358933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26F07-E2B5-54C4-E750-A5C3CDD27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8846F-D632-1A67-D576-7357922D6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C8B-FA11-58C3-A964-3F44E181DA9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78E5E64-D777-2F1D-F32C-6CD0F1AE14E1}"/>
              </a:ext>
            </a:extLst>
          </p:cNvPr>
          <p:cNvSpPr>
            <a:spLocks noGrp="1"/>
          </p:cNvSpPr>
          <p:nvPr>
            <p:ph type="sldNum" sz="quarter" idx="5"/>
          </p:nvPr>
        </p:nvSpPr>
        <p:spPr/>
        <p:txBody>
          <a:bodyPr/>
          <a:lstStyle/>
          <a:p>
            <a:fld id="{97723FFC-A75B-2441-A30D-11D5F5CAEA82}" type="slidenum">
              <a:rPr lang="en-US" smtClean="0"/>
              <a:t>10</a:t>
            </a:fld>
            <a:endParaRPr lang="en-US"/>
          </a:p>
        </p:txBody>
      </p:sp>
    </p:spTree>
    <p:extLst>
      <p:ext uri="{BB962C8B-B14F-4D97-AF65-F5344CB8AC3E}">
        <p14:creationId xmlns:p14="http://schemas.microsoft.com/office/powerpoint/2010/main" val="394749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5C4F94-AC87-8B4D-9855-49C905E82840}" type="slidenum">
              <a:rPr lang="en-US" smtClean="0"/>
              <a:t>12</a:t>
            </a:fld>
            <a:endParaRPr lang="en-US"/>
          </a:p>
        </p:txBody>
      </p:sp>
    </p:spTree>
    <p:extLst>
      <p:ext uri="{BB962C8B-B14F-4D97-AF65-F5344CB8AC3E}">
        <p14:creationId xmlns:p14="http://schemas.microsoft.com/office/powerpoint/2010/main" val="357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8D6D8-80B4-2198-FE19-8DE8DDEF4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935FA-1344-621E-7C9A-109317752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7280A-C1AE-18DD-FA98-3AB97B4D6313}"/>
              </a:ext>
            </a:extLst>
          </p:cNvPr>
          <p:cNvSpPr>
            <a:spLocks noGrp="1"/>
          </p:cNvSpPr>
          <p:nvPr>
            <p:ph type="body" idx="1"/>
          </p:nvPr>
        </p:nvSpPr>
        <p:spPr/>
        <p:txBody>
          <a:bodyPr/>
          <a:lstStyle/>
          <a:p>
            <a:pPr marL="171450" indent="-171450">
              <a:buFontTx/>
              <a:buChar char="-"/>
            </a:pPr>
            <a:r>
              <a:rPr lang="en-GB" dirty="0"/>
              <a:t>Employee benefits we know are a strong motivational factor for employees.</a:t>
            </a:r>
          </a:p>
          <a:p>
            <a:pPr marL="171450" indent="-171450">
              <a:buFontTx/>
              <a:buChar char="-"/>
            </a:pPr>
            <a:r>
              <a:rPr lang="en-GB" dirty="0"/>
              <a:t>We can even link offering benefits to a higher score on Glassdoor</a:t>
            </a:r>
          </a:p>
          <a:p>
            <a:pPr marL="171450" indent="-171450">
              <a:buFontTx/>
              <a:buChar char="-"/>
            </a:pPr>
            <a:r>
              <a:rPr lang="en-GB" dirty="0"/>
              <a:t>And a higher score on Glassdoor to higher returns for the company</a:t>
            </a:r>
          </a:p>
          <a:p>
            <a:pPr marL="171450" indent="-171450">
              <a:buFontTx/>
              <a:buChar char="-"/>
            </a:pPr>
            <a:endParaRPr lang="en-GB" dirty="0"/>
          </a:p>
          <a:p>
            <a:pPr marL="171450" indent="-171450">
              <a:buFontTx/>
              <a:buChar char="-"/>
            </a:pPr>
            <a:r>
              <a:rPr lang="en-GB" dirty="0"/>
              <a:t>But you know all this – you are benefit professionals and have invested your time and your energy to benefits.</a:t>
            </a:r>
          </a:p>
          <a:p>
            <a:pPr marL="171450" indent="-171450">
              <a:buFontTx/>
              <a:buChar char="-"/>
            </a:pPr>
            <a:endParaRPr lang="en-GB" dirty="0"/>
          </a:p>
          <a:p>
            <a:pPr marL="171450" indent="-171450">
              <a:buFontTx/>
              <a:buChar char="-"/>
            </a:pPr>
            <a:r>
              <a:rPr lang="en-GB" dirty="0"/>
              <a:t>But what is often missing from the data and research is the impact specifically on offering benefits technology. </a:t>
            </a:r>
          </a:p>
        </p:txBody>
      </p:sp>
      <p:sp>
        <p:nvSpPr>
          <p:cNvPr id="4" name="Slide Number Placeholder 3">
            <a:extLst>
              <a:ext uri="{FF2B5EF4-FFF2-40B4-BE49-F238E27FC236}">
                <a16:creationId xmlns:a16="http://schemas.microsoft.com/office/drawing/2014/main" id="{66B53841-B1A2-B432-BA46-F1F710FCADB7}"/>
              </a:ext>
            </a:extLst>
          </p:cNvPr>
          <p:cNvSpPr>
            <a:spLocks noGrp="1"/>
          </p:cNvSpPr>
          <p:nvPr>
            <p:ph type="sldNum" sz="quarter" idx="5"/>
          </p:nvPr>
        </p:nvSpPr>
        <p:spPr/>
        <p:txBody>
          <a:bodyPr/>
          <a:lstStyle/>
          <a:p>
            <a:pPr>
              <a:defRPr/>
            </a:pPr>
            <a:fld id="{1D78359B-AAFC-4242-823C-8624280175B8}" type="slidenum">
              <a:rPr lang="en-US" smtClean="0"/>
              <a:pPr>
                <a:defRPr/>
              </a:pPr>
              <a:t>14</a:t>
            </a:fld>
            <a:endParaRPr lang="en-US"/>
          </a:p>
        </p:txBody>
      </p:sp>
    </p:spTree>
    <p:extLst>
      <p:ext uri="{BB962C8B-B14F-4D97-AF65-F5344CB8AC3E}">
        <p14:creationId xmlns:p14="http://schemas.microsoft.com/office/powerpoint/2010/main" val="2218052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FFA90AC-D333-4037-A0D7-3E2C98B202B7}"/>
              </a:ext>
            </a:extLst>
          </p:cNvPr>
          <p:cNvSpPr/>
          <p:nvPr userDrawn="1"/>
        </p:nvSpPr>
        <p:spPr>
          <a:xfrm>
            <a:off x="5134663" y="2"/>
            <a:ext cx="7057337" cy="4264529"/>
          </a:xfrm>
          <a:custGeom>
            <a:avLst/>
            <a:gdLst>
              <a:gd name="connsiteX0" fmla="*/ 0 w 7057337"/>
              <a:gd name="connsiteY0" fmla="*/ 0 h 4264529"/>
              <a:gd name="connsiteX1" fmla="*/ 7057337 w 7057337"/>
              <a:gd name="connsiteY1" fmla="*/ 0 h 4264529"/>
              <a:gd name="connsiteX2" fmla="*/ 7057337 w 7057337"/>
              <a:gd name="connsiteY2" fmla="*/ 3336646 h 4264529"/>
              <a:gd name="connsiteX3" fmla="*/ 6910774 w 7057337"/>
              <a:gd name="connsiteY3" fmla="*/ 3447109 h 4264529"/>
              <a:gd name="connsiteX4" fmla="*/ 4365872 w 7057337"/>
              <a:gd name="connsiteY4" fmla="*/ 4264529 h 4264529"/>
              <a:gd name="connsiteX5" fmla="*/ 3055 w 7057337"/>
              <a:gd name="connsiteY5" fmla="*/ 120830 h 4264529"/>
              <a:gd name="connsiteX6" fmla="*/ 0 w 7057337"/>
              <a:gd name="connsiteY6" fmla="*/ 0 h 426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7337" h="4264529">
                <a:moveTo>
                  <a:pt x="0" y="0"/>
                </a:moveTo>
                <a:lnTo>
                  <a:pt x="7057337" y="0"/>
                </a:lnTo>
                <a:lnTo>
                  <a:pt x="7057337" y="3336646"/>
                </a:lnTo>
                <a:lnTo>
                  <a:pt x="6910774" y="3447109"/>
                </a:lnTo>
                <a:cubicBezTo>
                  <a:pt x="6194143" y="3961597"/>
                  <a:pt x="5315384" y="4264529"/>
                  <a:pt x="4365872" y="4264529"/>
                </a:cubicBezTo>
                <a:cubicBezTo>
                  <a:pt x="2028612" y="4264529"/>
                  <a:pt x="120058" y="2429014"/>
                  <a:pt x="3055" y="120830"/>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13" name="Picture 12">
            <a:extLst>
              <a:ext uri="{FF2B5EF4-FFF2-40B4-BE49-F238E27FC236}">
                <a16:creationId xmlns:a16="http://schemas.microsoft.com/office/drawing/2014/main" id="{FC4EE7A1-0576-E748-9179-582EABF67E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2" t="225" r="3262" b="1064"/>
          <a:stretch/>
        </p:blipFill>
        <p:spPr>
          <a:xfrm>
            <a:off x="3602422" y="281354"/>
            <a:ext cx="8589578" cy="6582996"/>
          </a:xfrm>
          <a:prstGeom prst="rect">
            <a:avLst/>
          </a:prstGeom>
        </p:spPr>
      </p:pic>
      <p:sp>
        <p:nvSpPr>
          <p:cNvPr id="3" name="Title 1">
            <a:extLst>
              <a:ext uri="{FF2B5EF4-FFF2-40B4-BE49-F238E27FC236}">
                <a16:creationId xmlns:a16="http://schemas.microsoft.com/office/drawing/2014/main" id="{87481083-2FB8-4744-B0FD-C7174CF7F531}"/>
              </a:ext>
            </a:extLst>
          </p:cNvPr>
          <p:cNvSpPr>
            <a:spLocks noGrp="1"/>
          </p:cNvSpPr>
          <p:nvPr>
            <p:ph type="title" hasCustomPrompt="1"/>
          </p:nvPr>
        </p:nvSpPr>
        <p:spPr>
          <a:xfrm>
            <a:off x="252772" y="1693561"/>
            <a:ext cx="6172742" cy="3428775"/>
          </a:xfrm>
          <a:prstGeom prst="rect">
            <a:avLst/>
          </a:prstGeom>
        </p:spPr>
        <p:txBody>
          <a:bodyPr anchor="t" anchorCtr="0">
            <a:noAutofit/>
          </a:bodyPr>
          <a:lstStyle>
            <a:lvl1pPr>
              <a:defRPr sz="8000" b="1" i="0" spc="-400" baseline="0">
                <a:solidFill>
                  <a:schemeClr val="tx1"/>
                </a:solidFill>
                <a:latin typeface="Overpass Black" pitchFamily="2" charset="77"/>
              </a:defRPr>
            </a:lvl1pPr>
          </a:lstStyle>
          <a:p>
            <a:r>
              <a:rPr lang="en-GB" dirty="0"/>
              <a:t>Z Connect Partner Packages</a:t>
            </a:r>
          </a:p>
        </p:txBody>
      </p:sp>
      <p:pic>
        <p:nvPicPr>
          <p:cNvPr id="6" name="Picture 5">
            <a:extLst>
              <a:ext uri="{FF2B5EF4-FFF2-40B4-BE49-F238E27FC236}">
                <a16:creationId xmlns:a16="http://schemas.microsoft.com/office/drawing/2014/main" id="{41F61F49-896F-1A43-9D7C-E017DB7EAE19}"/>
              </a:ext>
            </a:extLst>
          </p:cNvPr>
          <p:cNvPicPr>
            <a:picLocks noChangeAspect="1"/>
          </p:cNvPicPr>
          <p:nvPr userDrawn="1"/>
        </p:nvPicPr>
        <p:blipFill>
          <a:blip r:embed="rId3"/>
          <a:stretch>
            <a:fillRect/>
          </a:stretch>
        </p:blipFill>
        <p:spPr>
          <a:xfrm>
            <a:off x="7298822" y="4366436"/>
            <a:ext cx="4901863" cy="2497914"/>
          </a:xfrm>
          <a:prstGeom prst="rect">
            <a:avLst/>
          </a:prstGeom>
        </p:spPr>
      </p:pic>
      <p:sp>
        <p:nvSpPr>
          <p:cNvPr id="7" name="Oval 6">
            <a:extLst>
              <a:ext uri="{FF2B5EF4-FFF2-40B4-BE49-F238E27FC236}">
                <a16:creationId xmlns:a16="http://schemas.microsoft.com/office/drawing/2014/main" id="{848F33F7-96B4-6E47-A31C-B58782186BE8}"/>
              </a:ext>
            </a:extLst>
          </p:cNvPr>
          <p:cNvSpPr/>
          <p:nvPr userDrawn="1"/>
        </p:nvSpPr>
        <p:spPr>
          <a:xfrm>
            <a:off x="7867585" y="3302000"/>
            <a:ext cx="3195188" cy="3195188"/>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ubtitle 2">
            <a:extLst>
              <a:ext uri="{FF2B5EF4-FFF2-40B4-BE49-F238E27FC236}">
                <a16:creationId xmlns:a16="http://schemas.microsoft.com/office/drawing/2014/main" id="{A6A3EDFC-BBD9-9C4E-92DA-EA2CD4B77641}"/>
              </a:ext>
            </a:extLst>
          </p:cNvPr>
          <p:cNvSpPr>
            <a:spLocks noGrp="1"/>
          </p:cNvSpPr>
          <p:nvPr>
            <p:ph type="subTitle" idx="1"/>
          </p:nvPr>
        </p:nvSpPr>
        <p:spPr>
          <a:xfrm>
            <a:off x="321179" y="5122336"/>
            <a:ext cx="9144000" cy="424157"/>
          </a:xfrm>
          <a:prstGeom prst="rect">
            <a:avLst/>
          </a:prstGeom>
        </p:spPr>
        <p:txBody>
          <a:bodyPr anchor="b" anchorCtr="0">
            <a:noAutofit/>
          </a:bodyPr>
          <a:lstStyle>
            <a:lvl1pPr marL="0" indent="0" algn="l">
              <a:lnSpc>
                <a:spcPts val="2800"/>
              </a:lnSpc>
              <a:spcBef>
                <a:spcPts val="0"/>
              </a:spcBef>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Date Placeholder 3">
            <a:extLst>
              <a:ext uri="{FF2B5EF4-FFF2-40B4-BE49-F238E27FC236}">
                <a16:creationId xmlns:a16="http://schemas.microsoft.com/office/drawing/2014/main" id="{E0E87F0B-8DEE-4D31-82DC-29813AE26887}"/>
              </a:ext>
            </a:extLst>
          </p:cNvPr>
          <p:cNvSpPr txBox="1">
            <a:spLocks/>
          </p:cNvSpPr>
          <p:nvPr userDrawn="1"/>
        </p:nvSpPr>
        <p:spPr>
          <a:xfrm>
            <a:off x="242775" y="6405966"/>
            <a:ext cx="294504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172E05DE-A04D-4A0C-913C-CC355563FA5C}"/>
              </a:ext>
            </a:extLst>
          </p:cNvPr>
          <p:cNvPicPr>
            <a:picLocks noChangeAspect="1"/>
          </p:cNvPicPr>
          <p:nvPr userDrawn="1"/>
        </p:nvPicPr>
        <p:blipFill>
          <a:blip r:embed="rId4"/>
          <a:stretch>
            <a:fillRect/>
          </a:stretch>
        </p:blipFill>
        <p:spPr>
          <a:xfrm>
            <a:off x="398761" y="394048"/>
            <a:ext cx="1079500" cy="571500"/>
          </a:xfrm>
          <a:prstGeom prst="rect">
            <a:avLst/>
          </a:prstGeom>
        </p:spPr>
      </p:pic>
      <p:sp>
        <p:nvSpPr>
          <p:cNvPr id="12" name="Text Placeholder 4">
            <a:extLst>
              <a:ext uri="{FF2B5EF4-FFF2-40B4-BE49-F238E27FC236}">
                <a16:creationId xmlns:a16="http://schemas.microsoft.com/office/drawing/2014/main" id="{96D17A5C-8720-DF45-AD66-98C79AF0CAA3}"/>
              </a:ext>
            </a:extLst>
          </p:cNvPr>
          <p:cNvSpPr>
            <a:spLocks noGrp="1"/>
          </p:cNvSpPr>
          <p:nvPr>
            <p:ph type="body" sz="quarter" idx="10" hasCustomPrompt="1"/>
          </p:nvPr>
        </p:nvSpPr>
        <p:spPr>
          <a:xfrm>
            <a:off x="319088" y="5631286"/>
            <a:ext cx="5981700" cy="434975"/>
          </a:xfrm>
        </p:spPr>
        <p:txBody>
          <a:bodyPr>
            <a:normAutofit/>
          </a:bodyPr>
          <a:lstStyle>
            <a:lvl1pPr marL="0" indent="0">
              <a:buFontTx/>
              <a:buNone/>
              <a:defRPr sz="1200">
                <a:solidFill>
                  <a:schemeClr val="accent3"/>
                </a:solidFill>
              </a:defRPr>
            </a:lvl1pPr>
          </a:lstStyle>
          <a:p>
            <a:pPr lvl="0"/>
            <a:r>
              <a:rPr lang="en-GB" dirty="0"/>
              <a:t>&lt;&lt; Set full stop in accent colour &gt;&gt;</a:t>
            </a:r>
          </a:p>
        </p:txBody>
      </p:sp>
    </p:spTree>
    <p:extLst>
      <p:ext uri="{BB962C8B-B14F-4D97-AF65-F5344CB8AC3E}">
        <p14:creationId xmlns:p14="http://schemas.microsoft.com/office/powerpoint/2010/main" val="204557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divider">
    <p:bg>
      <p:bgPr>
        <a:solidFill>
          <a:srgbClr val="F5F5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E4475F-F453-D34D-98F0-698FE5DA40E3}"/>
              </a:ext>
            </a:extLst>
          </p:cNvPr>
          <p:cNvPicPr>
            <a:picLocks noChangeAspect="1"/>
          </p:cNvPicPr>
          <p:nvPr userDrawn="1"/>
        </p:nvPicPr>
        <p:blipFill>
          <a:blip r:embed="rId2"/>
          <a:stretch>
            <a:fillRect/>
          </a:stretch>
        </p:blipFill>
        <p:spPr>
          <a:xfrm>
            <a:off x="2106706" y="0"/>
            <a:ext cx="10085294" cy="6858000"/>
          </a:xfrm>
          <a:prstGeom prst="rect">
            <a:avLst/>
          </a:prstGeom>
        </p:spPr>
      </p:pic>
      <p:sp>
        <p:nvSpPr>
          <p:cNvPr id="11" name="Flowchart: Manual Input 2">
            <a:extLst>
              <a:ext uri="{FF2B5EF4-FFF2-40B4-BE49-F238E27FC236}">
                <a16:creationId xmlns:a16="http://schemas.microsoft.com/office/drawing/2014/main" id="{DE1BA7CD-3D67-2D44-84D6-BF1F9AEE91DC}"/>
              </a:ext>
            </a:extLst>
          </p:cNvPr>
          <p:cNvSpPr/>
          <p:nvPr userDrawn="1"/>
        </p:nvSpPr>
        <p:spPr>
          <a:xfrm rot="16200000" flipV="1">
            <a:off x="-626176" y="623715"/>
            <a:ext cx="6860830" cy="5613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42 w 10000"/>
              <a:gd name="connsiteY0" fmla="*/ 6964 h 10000"/>
              <a:gd name="connsiteX1" fmla="*/ 10000 w 10000"/>
              <a:gd name="connsiteY1" fmla="*/ 0 h 10000"/>
              <a:gd name="connsiteX2" fmla="*/ 10000 w 10000"/>
              <a:gd name="connsiteY2" fmla="*/ 10000 h 10000"/>
              <a:gd name="connsiteX3" fmla="*/ 0 w 10000"/>
              <a:gd name="connsiteY3" fmla="*/ 10000 h 10000"/>
              <a:gd name="connsiteX4" fmla="*/ 742 w 10000"/>
              <a:gd name="connsiteY4" fmla="*/ 6964 h 10000"/>
              <a:gd name="connsiteX0" fmla="*/ 13 w 10000"/>
              <a:gd name="connsiteY0" fmla="*/ 6242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6242 h 10000"/>
              <a:gd name="connsiteX0" fmla="*/ 1 w 10002"/>
              <a:gd name="connsiteY0" fmla="*/ 6242 h 10000"/>
              <a:gd name="connsiteX1" fmla="*/ 10002 w 10002"/>
              <a:gd name="connsiteY1" fmla="*/ 0 h 10000"/>
              <a:gd name="connsiteX2" fmla="*/ 10002 w 10002"/>
              <a:gd name="connsiteY2" fmla="*/ 10000 h 10000"/>
              <a:gd name="connsiteX3" fmla="*/ 2 w 10002"/>
              <a:gd name="connsiteY3" fmla="*/ 10000 h 10000"/>
              <a:gd name="connsiteX4" fmla="*/ 1 w 10002"/>
              <a:gd name="connsiteY4" fmla="*/ 624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1" y="6242"/>
                </a:moveTo>
                <a:lnTo>
                  <a:pt x="10002" y="0"/>
                </a:lnTo>
                <a:lnTo>
                  <a:pt x="10002" y="10000"/>
                </a:lnTo>
                <a:lnTo>
                  <a:pt x="2" y="10000"/>
                </a:lnTo>
                <a:cubicBezTo>
                  <a:pt x="6" y="8747"/>
                  <a:pt x="-3" y="7495"/>
                  <a:pt x="1" y="62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7" name="Picture 6">
            <a:extLst>
              <a:ext uri="{FF2B5EF4-FFF2-40B4-BE49-F238E27FC236}">
                <a16:creationId xmlns:a16="http://schemas.microsoft.com/office/drawing/2014/main" id="{B91A1FF3-6719-BF47-B201-6B42FEB658BE}"/>
              </a:ext>
            </a:extLst>
          </p:cNvPr>
          <p:cNvPicPr>
            <a:picLocks noChangeAspect="1"/>
          </p:cNvPicPr>
          <p:nvPr userDrawn="1"/>
        </p:nvPicPr>
        <p:blipFill>
          <a:blip r:embed="rId3"/>
          <a:stretch>
            <a:fillRect/>
          </a:stretch>
        </p:blipFill>
        <p:spPr>
          <a:xfrm>
            <a:off x="504380" y="5949221"/>
            <a:ext cx="1079500" cy="571500"/>
          </a:xfrm>
          <a:prstGeom prst="rect">
            <a:avLst/>
          </a:prstGeom>
        </p:spPr>
      </p:pic>
      <p:sp>
        <p:nvSpPr>
          <p:cNvPr id="10" name="Oval 9">
            <a:extLst>
              <a:ext uri="{FF2B5EF4-FFF2-40B4-BE49-F238E27FC236}">
                <a16:creationId xmlns:a16="http://schemas.microsoft.com/office/drawing/2014/main" id="{F18BFE9A-C05D-E24F-A6A2-690170D257D6}"/>
              </a:ext>
            </a:extLst>
          </p:cNvPr>
          <p:cNvSpPr/>
          <p:nvPr userDrawn="1"/>
        </p:nvSpPr>
        <p:spPr>
          <a:xfrm>
            <a:off x="6222569" y="4021291"/>
            <a:ext cx="4508131" cy="4508947"/>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E187DC45-2069-3D43-BA08-E5ED003828E9}"/>
              </a:ext>
            </a:extLst>
          </p:cNvPr>
          <p:cNvSpPr>
            <a:spLocks noGrp="1"/>
          </p:cNvSpPr>
          <p:nvPr>
            <p:ph type="title" hasCustomPrompt="1"/>
          </p:nvPr>
        </p:nvSpPr>
        <p:spPr>
          <a:xfrm>
            <a:off x="375157" y="365125"/>
            <a:ext cx="4938248" cy="2625210"/>
          </a:xfrm>
          <a:prstGeom prst="rect">
            <a:avLst/>
          </a:prstGeom>
        </p:spPr>
        <p:txBody>
          <a:bodyPr anchor="t" anchorCtr="0">
            <a:noAutofit/>
          </a:bodyPr>
          <a:lstStyle>
            <a:lvl1pPr>
              <a:defRPr sz="6000" b="1" i="0" spc="-200" baseline="0">
                <a:solidFill>
                  <a:srgbClr val="000032"/>
                </a:solidFill>
                <a:latin typeface="Overpass Black" pitchFamily="2" charset="77"/>
              </a:defRPr>
            </a:lvl1pPr>
          </a:lstStyle>
          <a:p>
            <a:r>
              <a:rPr lang="en-GB" dirty="0"/>
              <a:t>Click to edit Master title style.</a:t>
            </a:r>
          </a:p>
        </p:txBody>
      </p:sp>
      <p:sp>
        <p:nvSpPr>
          <p:cNvPr id="13" name="Subtitle 2">
            <a:extLst>
              <a:ext uri="{FF2B5EF4-FFF2-40B4-BE49-F238E27FC236}">
                <a16:creationId xmlns:a16="http://schemas.microsoft.com/office/drawing/2014/main" id="{06B73F49-52D9-7E4F-B246-15D975B94DE5}"/>
              </a:ext>
            </a:extLst>
          </p:cNvPr>
          <p:cNvSpPr>
            <a:spLocks noGrp="1"/>
          </p:cNvSpPr>
          <p:nvPr>
            <p:ph type="subTitle" idx="1" hasCustomPrompt="1"/>
          </p:nvPr>
        </p:nvSpPr>
        <p:spPr>
          <a:xfrm>
            <a:off x="375157" y="2266387"/>
            <a:ext cx="3565887" cy="3134822"/>
          </a:xfrm>
          <a:prstGeom prst="rect">
            <a:avLst/>
          </a:prstGeom>
        </p:spPr>
        <p:txBody>
          <a:bodyPr>
            <a:noAutofit/>
          </a:bodyPr>
          <a:lstStyle>
            <a:lvl1pPr marL="0" indent="0" algn="l">
              <a:lnSpc>
                <a:spcPts val="2800"/>
              </a:lnSpc>
              <a:spcBef>
                <a:spcPts val="0"/>
              </a:spcBef>
              <a:buNone/>
              <a:defRPr sz="2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body copy here or delete as required.</a:t>
            </a:r>
          </a:p>
        </p:txBody>
      </p:sp>
      <p:sp>
        <p:nvSpPr>
          <p:cNvPr id="14" name="Text Placeholder 6">
            <a:extLst>
              <a:ext uri="{FF2B5EF4-FFF2-40B4-BE49-F238E27FC236}">
                <a16:creationId xmlns:a16="http://schemas.microsoft.com/office/drawing/2014/main" id="{F71D85C8-1A31-2641-B7E5-24FA97ACBFB2}"/>
              </a:ext>
            </a:extLst>
          </p:cNvPr>
          <p:cNvSpPr>
            <a:spLocks noGrp="1"/>
          </p:cNvSpPr>
          <p:nvPr>
            <p:ph type="body" sz="quarter" idx="10" hasCustomPrompt="1"/>
          </p:nvPr>
        </p:nvSpPr>
        <p:spPr>
          <a:xfrm>
            <a:off x="375157" y="3960963"/>
            <a:ext cx="3019976" cy="982132"/>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Section divider slide – delete this slide if not required &gt;&gt;</a:t>
            </a:r>
          </a:p>
        </p:txBody>
      </p:sp>
      <p:sp>
        <p:nvSpPr>
          <p:cNvPr id="8" name="Date Placeholder 3">
            <a:extLst>
              <a:ext uri="{FF2B5EF4-FFF2-40B4-BE49-F238E27FC236}">
                <a16:creationId xmlns:a16="http://schemas.microsoft.com/office/drawing/2014/main" id="{30E41C94-3B69-4640-A805-A29F52EFF4BC}"/>
              </a:ext>
            </a:extLst>
          </p:cNvPr>
          <p:cNvSpPr txBox="1">
            <a:spLocks/>
          </p:cNvSpPr>
          <p:nvPr userDrawn="1"/>
        </p:nvSpPr>
        <p:spPr>
          <a:xfrm>
            <a:off x="9225909" y="6405966"/>
            <a:ext cx="2894707" cy="365125"/>
          </a:xfrm>
          <a:prstGeom prst="rect">
            <a:avLst/>
          </a:prstGeom>
          <a:effectLst>
            <a:outerShdw blurRad="50800" dir="2700000" algn="tl" rotWithShape="0">
              <a:schemeClr val="accent2">
                <a:lumMod val="10000"/>
                <a:alpha val="70000"/>
              </a:schemeClr>
            </a:outerShdw>
          </a:effectLst>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3489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divider">
    <p:bg>
      <p:bgPr>
        <a:solidFill>
          <a:srgbClr val="F6F0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9087FA-6587-1C4F-87D7-7BA7664280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4"/>
          <a:stretch/>
        </p:blipFill>
        <p:spPr>
          <a:xfrm>
            <a:off x="2043119" y="0"/>
            <a:ext cx="10148881" cy="6858000"/>
          </a:xfrm>
          <a:prstGeom prst="rect">
            <a:avLst/>
          </a:prstGeom>
        </p:spPr>
      </p:pic>
      <p:sp>
        <p:nvSpPr>
          <p:cNvPr id="8" name="Flowchart: Manual Input 2">
            <a:extLst>
              <a:ext uri="{FF2B5EF4-FFF2-40B4-BE49-F238E27FC236}">
                <a16:creationId xmlns:a16="http://schemas.microsoft.com/office/drawing/2014/main" id="{54123017-9051-F44C-9547-CABB2F5D35BE}"/>
              </a:ext>
            </a:extLst>
          </p:cNvPr>
          <p:cNvSpPr/>
          <p:nvPr userDrawn="1"/>
        </p:nvSpPr>
        <p:spPr>
          <a:xfrm rot="16200000" flipV="1">
            <a:off x="-626175" y="622257"/>
            <a:ext cx="6860830" cy="5613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42 w 10000"/>
              <a:gd name="connsiteY0" fmla="*/ 6964 h 10000"/>
              <a:gd name="connsiteX1" fmla="*/ 10000 w 10000"/>
              <a:gd name="connsiteY1" fmla="*/ 0 h 10000"/>
              <a:gd name="connsiteX2" fmla="*/ 10000 w 10000"/>
              <a:gd name="connsiteY2" fmla="*/ 10000 h 10000"/>
              <a:gd name="connsiteX3" fmla="*/ 0 w 10000"/>
              <a:gd name="connsiteY3" fmla="*/ 10000 h 10000"/>
              <a:gd name="connsiteX4" fmla="*/ 742 w 10000"/>
              <a:gd name="connsiteY4" fmla="*/ 6964 h 10000"/>
              <a:gd name="connsiteX0" fmla="*/ 13 w 10000"/>
              <a:gd name="connsiteY0" fmla="*/ 6242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6242 h 10000"/>
              <a:gd name="connsiteX0" fmla="*/ 1 w 10002"/>
              <a:gd name="connsiteY0" fmla="*/ 6242 h 10000"/>
              <a:gd name="connsiteX1" fmla="*/ 10002 w 10002"/>
              <a:gd name="connsiteY1" fmla="*/ 0 h 10000"/>
              <a:gd name="connsiteX2" fmla="*/ 10002 w 10002"/>
              <a:gd name="connsiteY2" fmla="*/ 10000 h 10000"/>
              <a:gd name="connsiteX3" fmla="*/ 2 w 10002"/>
              <a:gd name="connsiteY3" fmla="*/ 10000 h 10000"/>
              <a:gd name="connsiteX4" fmla="*/ 1 w 10002"/>
              <a:gd name="connsiteY4" fmla="*/ 624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1" y="6242"/>
                </a:moveTo>
                <a:lnTo>
                  <a:pt x="10002" y="0"/>
                </a:lnTo>
                <a:lnTo>
                  <a:pt x="10002" y="10000"/>
                </a:lnTo>
                <a:lnTo>
                  <a:pt x="2" y="10000"/>
                </a:lnTo>
                <a:cubicBezTo>
                  <a:pt x="6" y="8747"/>
                  <a:pt x="-3" y="7495"/>
                  <a:pt x="1" y="62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GB"/>
          </a:p>
        </p:txBody>
      </p:sp>
      <p:pic>
        <p:nvPicPr>
          <p:cNvPr id="10" name="Picture 9">
            <a:extLst>
              <a:ext uri="{FF2B5EF4-FFF2-40B4-BE49-F238E27FC236}">
                <a16:creationId xmlns:a16="http://schemas.microsoft.com/office/drawing/2014/main" id="{591DEF08-7199-5D4E-835B-2FC84AE659E2}"/>
              </a:ext>
            </a:extLst>
          </p:cNvPr>
          <p:cNvPicPr>
            <a:picLocks noChangeAspect="1"/>
          </p:cNvPicPr>
          <p:nvPr userDrawn="1"/>
        </p:nvPicPr>
        <p:blipFill>
          <a:blip r:embed="rId3"/>
          <a:stretch>
            <a:fillRect/>
          </a:stretch>
        </p:blipFill>
        <p:spPr>
          <a:xfrm>
            <a:off x="504380" y="5949221"/>
            <a:ext cx="1079500" cy="571500"/>
          </a:xfrm>
          <a:prstGeom prst="rect">
            <a:avLst/>
          </a:prstGeom>
        </p:spPr>
      </p:pic>
      <p:sp>
        <p:nvSpPr>
          <p:cNvPr id="9" name="Oval 8">
            <a:extLst>
              <a:ext uri="{FF2B5EF4-FFF2-40B4-BE49-F238E27FC236}">
                <a16:creationId xmlns:a16="http://schemas.microsoft.com/office/drawing/2014/main" id="{0111B1CC-DA12-1348-A418-58AF6C62239C}"/>
              </a:ext>
            </a:extLst>
          </p:cNvPr>
          <p:cNvSpPr/>
          <p:nvPr userDrawn="1"/>
        </p:nvSpPr>
        <p:spPr>
          <a:xfrm>
            <a:off x="6519638" y="3762335"/>
            <a:ext cx="4373339" cy="4374131"/>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492F04B8-B89B-9342-9249-950313774C9F}"/>
              </a:ext>
            </a:extLst>
          </p:cNvPr>
          <p:cNvSpPr>
            <a:spLocks noGrp="1"/>
          </p:cNvSpPr>
          <p:nvPr>
            <p:ph type="title" hasCustomPrompt="1"/>
          </p:nvPr>
        </p:nvSpPr>
        <p:spPr>
          <a:xfrm>
            <a:off x="375157" y="365125"/>
            <a:ext cx="4938248" cy="2625210"/>
          </a:xfrm>
          <a:prstGeom prst="rect">
            <a:avLst/>
          </a:prstGeom>
        </p:spPr>
        <p:txBody>
          <a:bodyPr anchor="t" anchorCtr="0">
            <a:noAutofit/>
          </a:bodyPr>
          <a:lstStyle>
            <a:lvl1pPr>
              <a:defRPr sz="6000" b="1" i="0" spc="-200" baseline="0">
                <a:solidFill>
                  <a:srgbClr val="000032"/>
                </a:solidFill>
                <a:latin typeface="Overpass Black" pitchFamily="2" charset="77"/>
              </a:defRPr>
            </a:lvl1pPr>
          </a:lstStyle>
          <a:p>
            <a:r>
              <a:rPr lang="en-GB" dirty="0"/>
              <a:t>Click to edit Master title style.</a:t>
            </a:r>
          </a:p>
        </p:txBody>
      </p:sp>
      <p:sp>
        <p:nvSpPr>
          <p:cNvPr id="14" name="Subtitle 2">
            <a:extLst>
              <a:ext uri="{FF2B5EF4-FFF2-40B4-BE49-F238E27FC236}">
                <a16:creationId xmlns:a16="http://schemas.microsoft.com/office/drawing/2014/main" id="{26B86A25-A991-8F4B-9F3C-C5F6660D168A}"/>
              </a:ext>
            </a:extLst>
          </p:cNvPr>
          <p:cNvSpPr>
            <a:spLocks noGrp="1"/>
          </p:cNvSpPr>
          <p:nvPr>
            <p:ph type="subTitle" idx="1" hasCustomPrompt="1"/>
          </p:nvPr>
        </p:nvSpPr>
        <p:spPr>
          <a:xfrm>
            <a:off x="375157" y="2266387"/>
            <a:ext cx="3565887" cy="3134822"/>
          </a:xfrm>
          <a:prstGeom prst="rect">
            <a:avLst/>
          </a:prstGeom>
        </p:spPr>
        <p:txBody>
          <a:bodyPr>
            <a:noAutofit/>
          </a:bodyPr>
          <a:lstStyle>
            <a:lvl1pPr marL="0" indent="0" algn="l">
              <a:lnSpc>
                <a:spcPts val="2800"/>
              </a:lnSpc>
              <a:spcBef>
                <a:spcPts val="0"/>
              </a:spcBef>
              <a:buNone/>
              <a:defRPr sz="2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body copy here or delete as required.</a:t>
            </a:r>
          </a:p>
        </p:txBody>
      </p:sp>
      <p:sp>
        <p:nvSpPr>
          <p:cNvPr id="15" name="Text Placeholder 6">
            <a:extLst>
              <a:ext uri="{FF2B5EF4-FFF2-40B4-BE49-F238E27FC236}">
                <a16:creationId xmlns:a16="http://schemas.microsoft.com/office/drawing/2014/main" id="{F3BA6F49-7877-ED40-8923-A699F5AC03BC}"/>
              </a:ext>
            </a:extLst>
          </p:cNvPr>
          <p:cNvSpPr>
            <a:spLocks noGrp="1"/>
          </p:cNvSpPr>
          <p:nvPr>
            <p:ph type="body" sz="quarter" idx="10" hasCustomPrompt="1"/>
          </p:nvPr>
        </p:nvSpPr>
        <p:spPr>
          <a:xfrm>
            <a:off x="375157" y="3960963"/>
            <a:ext cx="3019976" cy="982132"/>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Section divider slide – delete this slide if not required &gt;&gt;</a:t>
            </a:r>
          </a:p>
        </p:txBody>
      </p:sp>
      <p:sp>
        <p:nvSpPr>
          <p:cNvPr id="12" name="Date Placeholder 3">
            <a:extLst>
              <a:ext uri="{FF2B5EF4-FFF2-40B4-BE49-F238E27FC236}">
                <a16:creationId xmlns:a16="http://schemas.microsoft.com/office/drawing/2014/main" id="{797774BC-F014-1B45-A0F0-6B168F6E0363}"/>
              </a:ext>
            </a:extLst>
          </p:cNvPr>
          <p:cNvSpPr txBox="1">
            <a:spLocks/>
          </p:cNvSpPr>
          <p:nvPr userDrawn="1"/>
        </p:nvSpPr>
        <p:spPr>
          <a:xfrm>
            <a:off x="9225909" y="6405966"/>
            <a:ext cx="289470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367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Section divider">
    <p:bg>
      <p:bgPr>
        <a:solidFill>
          <a:srgbClr val="EFF5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F347A9-9498-0D4C-B0B7-4E99B578A6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28" b="261"/>
          <a:stretch/>
        </p:blipFill>
        <p:spPr>
          <a:xfrm>
            <a:off x="2088835" y="0"/>
            <a:ext cx="10103165" cy="6858000"/>
          </a:xfrm>
          <a:prstGeom prst="rect">
            <a:avLst/>
          </a:prstGeom>
        </p:spPr>
      </p:pic>
      <p:sp>
        <p:nvSpPr>
          <p:cNvPr id="8" name="Oval 7">
            <a:extLst>
              <a:ext uri="{FF2B5EF4-FFF2-40B4-BE49-F238E27FC236}">
                <a16:creationId xmlns:a16="http://schemas.microsoft.com/office/drawing/2014/main" id="{8B6CBAE3-71CD-B549-B7EE-089880EB6B90}"/>
              </a:ext>
            </a:extLst>
          </p:cNvPr>
          <p:cNvSpPr/>
          <p:nvPr userDrawn="1"/>
        </p:nvSpPr>
        <p:spPr>
          <a:xfrm>
            <a:off x="9034150" y="3903132"/>
            <a:ext cx="4630429" cy="4631267"/>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Manual Input 2">
            <a:extLst>
              <a:ext uri="{FF2B5EF4-FFF2-40B4-BE49-F238E27FC236}">
                <a16:creationId xmlns:a16="http://schemas.microsoft.com/office/drawing/2014/main" id="{1F2D1A59-F955-D043-A8FB-EE00A9CBB587}"/>
              </a:ext>
            </a:extLst>
          </p:cNvPr>
          <p:cNvSpPr/>
          <p:nvPr userDrawn="1"/>
        </p:nvSpPr>
        <p:spPr>
          <a:xfrm rot="16200000" flipV="1">
            <a:off x="-626176" y="620884"/>
            <a:ext cx="6860830" cy="5613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42 w 10000"/>
              <a:gd name="connsiteY0" fmla="*/ 6964 h 10000"/>
              <a:gd name="connsiteX1" fmla="*/ 10000 w 10000"/>
              <a:gd name="connsiteY1" fmla="*/ 0 h 10000"/>
              <a:gd name="connsiteX2" fmla="*/ 10000 w 10000"/>
              <a:gd name="connsiteY2" fmla="*/ 10000 h 10000"/>
              <a:gd name="connsiteX3" fmla="*/ 0 w 10000"/>
              <a:gd name="connsiteY3" fmla="*/ 10000 h 10000"/>
              <a:gd name="connsiteX4" fmla="*/ 742 w 10000"/>
              <a:gd name="connsiteY4" fmla="*/ 6964 h 10000"/>
              <a:gd name="connsiteX0" fmla="*/ 13 w 10000"/>
              <a:gd name="connsiteY0" fmla="*/ 6242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6242 h 10000"/>
              <a:gd name="connsiteX0" fmla="*/ 1 w 10002"/>
              <a:gd name="connsiteY0" fmla="*/ 6242 h 10000"/>
              <a:gd name="connsiteX1" fmla="*/ 10002 w 10002"/>
              <a:gd name="connsiteY1" fmla="*/ 0 h 10000"/>
              <a:gd name="connsiteX2" fmla="*/ 10002 w 10002"/>
              <a:gd name="connsiteY2" fmla="*/ 10000 h 10000"/>
              <a:gd name="connsiteX3" fmla="*/ 2 w 10002"/>
              <a:gd name="connsiteY3" fmla="*/ 10000 h 10000"/>
              <a:gd name="connsiteX4" fmla="*/ 1 w 10002"/>
              <a:gd name="connsiteY4" fmla="*/ 624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1" y="6242"/>
                </a:moveTo>
                <a:lnTo>
                  <a:pt x="10002" y="0"/>
                </a:lnTo>
                <a:lnTo>
                  <a:pt x="10002" y="10000"/>
                </a:lnTo>
                <a:lnTo>
                  <a:pt x="2" y="10000"/>
                </a:lnTo>
                <a:cubicBezTo>
                  <a:pt x="6" y="8747"/>
                  <a:pt x="-3" y="7495"/>
                  <a:pt x="1" y="62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10" name="Picture 9">
            <a:extLst>
              <a:ext uri="{FF2B5EF4-FFF2-40B4-BE49-F238E27FC236}">
                <a16:creationId xmlns:a16="http://schemas.microsoft.com/office/drawing/2014/main" id="{6501B2F8-9F80-0441-94A1-DF7130AB37E2}"/>
              </a:ext>
            </a:extLst>
          </p:cNvPr>
          <p:cNvPicPr>
            <a:picLocks noChangeAspect="1"/>
          </p:cNvPicPr>
          <p:nvPr userDrawn="1"/>
        </p:nvPicPr>
        <p:blipFill>
          <a:blip r:embed="rId3"/>
          <a:stretch>
            <a:fillRect/>
          </a:stretch>
        </p:blipFill>
        <p:spPr>
          <a:xfrm>
            <a:off x="504380" y="5949221"/>
            <a:ext cx="1079500" cy="571500"/>
          </a:xfrm>
          <a:prstGeom prst="rect">
            <a:avLst/>
          </a:prstGeom>
        </p:spPr>
      </p:pic>
      <p:sp>
        <p:nvSpPr>
          <p:cNvPr id="15" name="Date Placeholder 3">
            <a:extLst>
              <a:ext uri="{FF2B5EF4-FFF2-40B4-BE49-F238E27FC236}">
                <a16:creationId xmlns:a16="http://schemas.microsoft.com/office/drawing/2014/main" id="{3E8332FC-C9EF-7F4F-AED1-CC0DB3AF1551}"/>
              </a:ext>
            </a:extLst>
          </p:cNvPr>
          <p:cNvSpPr txBox="1">
            <a:spLocks/>
          </p:cNvSpPr>
          <p:nvPr userDrawn="1"/>
        </p:nvSpPr>
        <p:spPr>
          <a:xfrm>
            <a:off x="9225909" y="6405966"/>
            <a:ext cx="289470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itle 1">
            <a:extLst>
              <a:ext uri="{FF2B5EF4-FFF2-40B4-BE49-F238E27FC236}">
                <a16:creationId xmlns:a16="http://schemas.microsoft.com/office/drawing/2014/main" id="{D01A09C9-0DDA-A34F-9F0E-F4964C35F18D}"/>
              </a:ext>
            </a:extLst>
          </p:cNvPr>
          <p:cNvSpPr>
            <a:spLocks noGrp="1"/>
          </p:cNvSpPr>
          <p:nvPr>
            <p:ph type="title" hasCustomPrompt="1"/>
          </p:nvPr>
        </p:nvSpPr>
        <p:spPr>
          <a:xfrm>
            <a:off x="375157" y="365125"/>
            <a:ext cx="4938248" cy="2625210"/>
          </a:xfrm>
          <a:prstGeom prst="rect">
            <a:avLst/>
          </a:prstGeom>
        </p:spPr>
        <p:txBody>
          <a:bodyPr anchor="t" anchorCtr="0">
            <a:noAutofit/>
          </a:bodyPr>
          <a:lstStyle>
            <a:lvl1pPr>
              <a:defRPr sz="6000" b="1" i="0" spc="-200" baseline="0">
                <a:solidFill>
                  <a:srgbClr val="000032"/>
                </a:solidFill>
                <a:latin typeface="Overpass Black" pitchFamily="2" charset="77"/>
              </a:defRPr>
            </a:lvl1pPr>
          </a:lstStyle>
          <a:p>
            <a:r>
              <a:rPr lang="en-GB" dirty="0"/>
              <a:t>Click to edit Master title style.</a:t>
            </a:r>
          </a:p>
        </p:txBody>
      </p:sp>
      <p:sp>
        <p:nvSpPr>
          <p:cNvPr id="17" name="Subtitle 2">
            <a:extLst>
              <a:ext uri="{FF2B5EF4-FFF2-40B4-BE49-F238E27FC236}">
                <a16:creationId xmlns:a16="http://schemas.microsoft.com/office/drawing/2014/main" id="{6B89B062-11F7-3446-8F7E-F6BF256FEE45}"/>
              </a:ext>
            </a:extLst>
          </p:cNvPr>
          <p:cNvSpPr>
            <a:spLocks noGrp="1"/>
          </p:cNvSpPr>
          <p:nvPr>
            <p:ph type="subTitle" idx="1" hasCustomPrompt="1"/>
          </p:nvPr>
        </p:nvSpPr>
        <p:spPr>
          <a:xfrm>
            <a:off x="375157" y="2266387"/>
            <a:ext cx="3565887" cy="3134822"/>
          </a:xfrm>
          <a:prstGeom prst="rect">
            <a:avLst/>
          </a:prstGeom>
        </p:spPr>
        <p:txBody>
          <a:bodyPr>
            <a:noAutofit/>
          </a:bodyPr>
          <a:lstStyle>
            <a:lvl1pPr marL="0" indent="0" algn="l">
              <a:lnSpc>
                <a:spcPts val="2800"/>
              </a:lnSpc>
              <a:spcBef>
                <a:spcPts val="0"/>
              </a:spcBef>
              <a:buNone/>
              <a:defRPr sz="2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body copy here or delete as required.</a:t>
            </a:r>
          </a:p>
        </p:txBody>
      </p:sp>
      <p:sp>
        <p:nvSpPr>
          <p:cNvPr id="18" name="Text Placeholder 6">
            <a:extLst>
              <a:ext uri="{FF2B5EF4-FFF2-40B4-BE49-F238E27FC236}">
                <a16:creationId xmlns:a16="http://schemas.microsoft.com/office/drawing/2014/main" id="{0F186CB1-8F6D-0E43-92F8-D4F226F9B48F}"/>
              </a:ext>
            </a:extLst>
          </p:cNvPr>
          <p:cNvSpPr>
            <a:spLocks noGrp="1"/>
          </p:cNvSpPr>
          <p:nvPr>
            <p:ph type="body" sz="quarter" idx="10" hasCustomPrompt="1"/>
          </p:nvPr>
        </p:nvSpPr>
        <p:spPr>
          <a:xfrm>
            <a:off x="375157" y="3960963"/>
            <a:ext cx="3019976" cy="982132"/>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Section divider slide – delete this slide if not required &gt;&gt;</a:t>
            </a:r>
          </a:p>
        </p:txBody>
      </p:sp>
    </p:spTree>
    <p:extLst>
      <p:ext uri="{BB962C8B-B14F-4D97-AF65-F5344CB8AC3E}">
        <p14:creationId xmlns:p14="http://schemas.microsoft.com/office/powerpoint/2010/main" val="67879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FC2A26-B9F3-4F40-BE2F-5DA50114C77D}"/>
              </a:ext>
            </a:extLst>
          </p:cNvPr>
          <p:cNvSpPr/>
          <p:nvPr userDrawn="1"/>
        </p:nvSpPr>
        <p:spPr>
          <a:xfrm>
            <a:off x="-1" y="1275549"/>
            <a:ext cx="12192000" cy="55948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4" name="Text Placeholder 2">
            <a:extLst>
              <a:ext uri="{FF2B5EF4-FFF2-40B4-BE49-F238E27FC236}">
                <a16:creationId xmlns:a16="http://schemas.microsoft.com/office/drawing/2014/main" id="{3C34EC16-7EA1-A540-AE59-DCCE9A762F62}"/>
              </a:ext>
            </a:extLst>
          </p:cNvPr>
          <p:cNvSpPr>
            <a:spLocks noGrp="1"/>
          </p:cNvSpPr>
          <p:nvPr>
            <p:ph type="body" idx="10" hasCustomPrompt="1"/>
          </p:nvPr>
        </p:nvSpPr>
        <p:spPr>
          <a:xfrm>
            <a:off x="391265" y="1386220"/>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38" name="Text Placeholder 6">
            <a:extLst>
              <a:ext uri="{FF2B5EF4-FFF2-40B4-BE49-F238E27FC236}">
                <a16:creationId xmlns:a16="http://schemas.microsoft.com/office/drawing/2014/main" id="{A7F19A53-5D62-D542-8C7D-1EB644851747}"/>
              </a:ext>
            </a:extLst>
          </p:cNvPr>
          <p:cNvSpPr>
            <a:spLocks noGrp="1"/>
          </p:cNvSpPr>
          <p:nvPr>
            <p:ph type="body" sz="quarter" idx="17" hasCustomPrompt="1"/>
          </p:nvPr>
        </p:nvSpPr>
        <p:spPr>
          <a:xfrm>
            <a:off x="383624" y="5934157"/>
            <a:ext cx="11231690"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Replace text as required. Copy slide showing suggested font styles and sizes. Delete / duplicate text boxes as required &gt;&gt;</a:t>
            </a:r>
          </a:p>
        </p:txBody>
      </p:sp>
      <p:sp>
        <p:nvSpPr>
          <p:cNvPr id="39" name="Content Placeholder 3">
            <a:extLst>
              <a:ext uri="{FF2B5EF4-FFF2-40B4-BE49-F238E27FC236}">
                <a16:creationId xmlns:a16="http://schemas.microsoft.com/office/drawing/2014/main" id="{20444403-7F21-D24A-B972-E8C3F08C3E8E}"/>
              </a:ext>
            </a:extLst>
          </p:cNvPr>
          <p:cNvSpPr>
            <a:spLocks noGrp="1"/>
          </p:cNvSpPr>
          <p:nvPr>
            <p:ph sz="half" idx="18" hasCustomPrompt="1"/>
          </p:nvPr>
        </p:nvSpPr>
        <p:spPr>
          <a:xfrm>
            <a:off x="391267" y="2276196"/>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40" name="Content Placeholder 3">
            <a:extLst>
              <a:ext uri="{FF2B5EF4-FFF2-40B4-BE49-F238E27FC236}">
                <a16:creationId xmlns:a16="http://schemas.microsoft.com/office/drawing/2014/main" id="{824A310F-415D-4D48-A1AF-4906F1E6AD17}"/>
              </a:ext>
            </a:extLst>
          </p:cNvPr>
          <p:cNvSpPr>
            <a:spLocks noGrp="1"/>
          </p:cNvSpPr>
          <p:nvPr>
            <p:ph sz="half" idx="19" hasCustomPrompt="1"/>
          </p:nvPr>
        </p:nvSpPr>
        <p:spPr>
          <a:xfrm>
            <a:off x="391267" y="3401503"/>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41" name="Content Placeholder 3">
            <a:extLst>
              <a:ext uri="{FF2B5EF4-FFF2-40B4-BE49-F238E27FC236}">
                <a16:creationId xmlns:a16="http://schemas.microsoft.com/office/drawing/2014/main" id="{23D250D1-E3B4-DC4C-8B49-81B674137D4F}"/>
              </a:ext>
            </a:extLst>
          </p:cNvPr>
          <p:cNvSpPr>
            <a:spLocks noGrp="1"/>
          </p:cNvSpPr>
          <p:nvPr>
            <p:ph sz="half" idx="20" hasCustomPrompt="1"/>
          </p:nvPr>
        </p:nvSpPr>
        <p:spPr>
          <a:xfrm>
            <a:off x="391267" y="4436472"/>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42" name="Content Placeholder 3">
            <a:extLst>
              <a:ext uri="{FF2B5EF4-FFF2-40B4-BE49-F238E27FC236}">
                <a16:creationId xmlns:a16="http://schemas.microsoft.com/office/drawing/2014/main" id="{647278BA-9FA0-1D4E-860E-6CA7C818AFAF}"/>
              </a:ext>
            </a:extLst>
          </p:cNvPr>
          <p:cNvSpPr>
            <a:spLocks noGrp="1"/>
          </p:cNvSpPr>
          <p:nvPr>
            <p:ph sz="half" idx="21" hasCustomPrompt="1"/>
          </p:nvPr>
        </p:nvSpPr>
        <p:spPr>
          <a:xfrm>
            <a:off x="6196644" y="2276196"/>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43" name="Content Placeholder 3">
            <a:extLst>
              <a:ext uri="{FF2B5EF4-FFF2-40B4-BE49-F238E27FC236}">
                <a16:creationId xmlns:a16="http://schemas.microsoft.com/office/drawing/2014/main" id="{7F1DFE57-61F7-4E47-ABCE-E5804E29EDE3}"/>
              </a:ext>
            </a:extLst>
          </p:cNvPr>
          <p:cNvSpPr>
            <a:spLocks noGrp="1"/>
          </p:cNvSpPr>
          <p:nvPr>
            <p:ph sz="half" idx="22" hasCustomPrompt="1"/>
          </p:nvPr>
        </p:nvSpPr>
        <p:spPr>
          <a:xfrm>
            <a:off x="6196644" y="3401503"/>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44" name="Content Placeholder 3">
            <a:extLst>
              <a:ext uri="{FF2B5EF4-FFF2-40B4-BE49-F238E27FC236}">
                <a16:creationId xmlns:a16="http://schemas.microsoft.com/office/drawing/2014/main" id="{4BF035CD-D3DA-6C46-A2BE-7E67054020F2}"/>
              </a:ext>
            </a:extLst>
          </p:cNvPr>
          <p:cNvSpPr>
            <a:spLocks noGrp="1"/>
          </p:cNvSpPr>
          <p:nvPr>
            <p:ph sz="half" idx="23" hasCustomPrompt="1"/>
          </p:nvPr>
        </p:nvSpPr>
        <p:spPr>
          <a:xfrm>
            <a:off x="6196644" y="4436472"/>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Tree>
    <p:extLst>
      <p:ext uri="{BB962C8B-B14F-4D97-AF65-F5344CB8AC3E}">
        <p14:creationId xmlns:p14="http://schemas.microsoft.com/office/powerpoint/2010/main" val="920205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a_Text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2C1D64-5130-4B3F-9FC9-81D12DD3C642}"/>
              </a:ext>
            </a:extLst>
          </p:cNvPr>
          <p:cNvSpPr/>
          <p:nvPr userDrawn="1"/>
        </p:nvSpPr>
        <p:spPr>
          <a:xfrm>
            <a:off x="0" y="0"/>
            <a:ext cx="3664475"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2C5AF00E-89DA-BC44-89D5-E5D981B01C63}"/>
              </a:ext>
            </a:extLst>
          </p:cNvPr>
          <p:cNvPicPr>
            <a:picLocks noChangeAspect="1"/>
          </p:cNvPicPr>
          <p:nvPr userDrawn="1"/>
        </p:nvPicPr>
        <p:blipFill>
          <a:blip r:embed="rId2"/>
          <a:stretch>
            <a:fillRect/>
          </a:stretch>
        </p:blipFill>
        <p:spPr>
          <a:xfrm>
            <a:off x="504380" y="5949221"/>
            <a:ext cx="1079500" cy="571500"/>
          </a:xfrm>
          <a:prstGeom prst="rect">
            <a:avLst/>
          </a:prstGeom>
        </p:spPr>
      </p:pic>
      <p:sp>
        <p:nvSpPr>
          <p:cNvPr id="7" name="Date Placeholder 3">
            <a:extLst>
              <a:ext uri="{FF2B5EF4-FFF2-40B4-BE49-F238E27FC236}">
                <a16:creationId xmlns:a16="http://schemas.microsoft.com/office/drawing/2014/main" id="{8D8B0537-451B-A24A-8F8C-8B4B157204F3}"/>
              </a:ext>
            </a:extLst>
          </p:cNvPr>
          <p:cNvSpPr txBox="1">
            <a:spLocks/>
          </p:cNvSpPr>
          <p:nvPr userDrawn="1"/>
        </p:nvSpPr>
        <p:spPr>
          <a:xfrm>
            <a:off x="9225909" y="6405966"/>
            <a:ext cx="289470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BC7F8F45-FBF5-DC4C-A721-90BB4DBF688C}"/>
              </a:ext>
            </a:extLst>
          </p:cNvPr>
          <p:cNvSpPr>
            <a:spLocks noGrp="1"/>
          </p:cNvSpPr>
          <p:nvPr>
            <p:ph type="title" hasCustomPrompt="1"/>
          </p:nvPr>
        </p:nvSpPr>
        <p:spPr>
          <a:xfrm>
            <a:off x="375158" y="365125"/>
            <a:ext cx="3021186" cy="631449"/>
          </a:xfrm>
          <a:prstGeom prst="rect">
            <a:avLst/>
          </a:prstGeom>
        </p:spPr>
        <p:txBody>
          <a:bodyPr anchor="t" anchorCtr="0">
            <a:noAutofit/>
          </a:bodyPr>
          <a:lstStyle>
            <a:lvl1pPr>
              <a:defRPr sz="2400" b="1" i="0" spc="-100" baseline="0">
                <a:solidFill>
                  <a:schemeClr val="tx1"/>
                </a:solidFill>
                <a:latin typeface="Overpass Black" pitchFamily="2" charset="77"/>
              </a:defRPr>
            </a:lvl1pPr>
          </a:lstStyle>
          <a:p>
            <a:r>
              <a:rPr lang="en-GB" dirty="0"/>
              <a:t>Click to edit Master title style.</a:t>
            </a:r>
          </a:p>
        </p:txBody>
      </p:sp>
      <p:sp>
        <p:nvSpPr>
          <p:cNvPr id="13" name="Text Placeholder 2">
            <a:extLst>
              <a:ext uri="{FF2B5EF4-FFF2-40B4-BE49-F238E27FC236}">
                <a16:creationId xmlns:a16="http://schemas.microsoft.com/office/drawing/2014/main" id="{4CEE1142-B087-B84C-ADE2-0D675FA31C63}"/>
              </a:ext>
            </a:extLst>
          </p:cNvPr>
          <p:cNvSpPr>
            <a:spLocks noGrp="1"/>
          </p:cNvSpPr>
          <p:nvPr>
            <p:ph type="body" idx="10" hasCustomPrompt="1"/>
          </p:nvPr>
        </p:nvSpPr>
        <p:spPr>
          <a:xfrm>
            <a:off x="4090629" y="292009"/>
            <a:ext cx="7576651"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4" name="Content Placeholder 3">
            <a:extLst>
              <a:ext uri="{FF2B5EF4-FFF2-40B4-BE49-F238E27FC236}">
                <a16:creationId xmlns:a16="http://schemas.microsoft.com/office/drawing/2014/main" id="{537B5596-3705-6E4E-8A44-2C9780718D6D}"/>
              </a:ext>
            </a:extLst>
          </p:cNvPr>
          <p:cNvSpPr>
            <a:spLocks noGrp="1"/>
          </p:cNvSpPr>
          <p:nvPr>
            <p:ph sz="half" idx="2" hasCustomPrompt="1"/>
          </p:nvPr>
        </p:nvSpPr>
        <p:spPr>
          <a:xfrm>
            <a:off x="4090629" y="1231920"/>
            <a:ext cx="3664475"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15" name="Content Placeholder 3">
            <a:extLst>
              <a:ext uri="{FF2B5EF4-FFF2-40B4-BE49-F238E27FC236}">
                <a16:creationId xmlns:a16="http://schemas.microsoft.com/office/drawing/2014/main" id="{3AA6FDE6-C25D-C943-8E97-2F1B400D47BA}"/>
              </a:ext>
            </a:extLst>
          </p:cNvPr>
          <p:cNvSpPr>
            <a:spLocks noGrp="1"/>
          </p:cNvSpPr>
          <p:nvPr>
            <p:ph sz="half" idx="18" hasCustomPrompt="1"/>
          </p:nvPr>
        </p:nvSpPr>
        <p:spPr>
          <a:xfrm>
            <a:off x="4090629" y="2581323"/>
            <a:ext cx="3664475"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17" name="Content Placeholder 3">
            <a:extLst>
              <a:ext uri="{FF2B5EF4-FFF2-40B4-BE49-F238E27FC236}">
                <a16:creationId xmlns:a16="http://schemas.microsoft.com/office/drawing/2014/main" id="{F4CF9DA6-85D2-AE46-A8BE-3833C601DCFB}"/>
              </a:ext>
            </a:extLst>
          </p:cNvPr>
          <p:cNvSpPr>
            <a:spLocks noGrp="1"/>
          </p:cNvSpPr>
          <p:nvPr>
            <p:ph sz="half" idx="14" hasCustomPrompt="1"/>
          </p:nvPr>
        </p:nvSpPr>
        <p:spPr>
          <a:xfrm>
            <a:off x="4090629" y="4018581"/>
            <a:ext cx="3664475"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18" name="Content Placeholder 3">
            <a:extLst>
              <a:ext uri="{FF2B5EF4-FFF2-40B4-BE49-F238E27FC236}">
                <a16:creationId xmlns:a16="http://schemas.microsoft.com/office/drawing/2014/main" id="{CD909476-BA1A-BE4C-80C3-FAFDED0EBB65}"/>
              </a:ext>
            </a:extLst>
          </p:cNvPr>
          <p:cNvSpPr>
            <a:spLocks noGrp="1"/>
          </p:cNvSpPr>
          <p:nvPr>
            <p:ph sz="half" idx="15" hasCustomPrompt="1"/>
          </p:nvPr>
        </p:nvSpPr>
        <p:spPr>
          <a:xfrm>
            <a:off x="7950839" y="1231920"/>
            <a:ext cx="3664475"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19" name="Content Placeholder 3">
            <a:extLst>
              <a:ext uri="{FF2B5EF4-FFF2-40B4-BE49-F238E27FC236}">
                <a16:creationId xmlns:a16="http://schemas.microsoft.com/office/drawing/2014/main" id="{FAB8E51F-7AE2-AE45-8A19-59FFDE153430}"/>
              </a:ext>
            </a:extLst>
          </p:cNvPr>
          <p:cNvSpPr>
            <a:spLocks noGrp="1"/>
          </p:cNvSpPr>
          <p:nvPr>
            <p:ph sz="half" idx="16" hasCustomPrompt="1"/>
          </p:nvPr>
        </p:nvSpPr>
        <p:spPr>
          <a:xfrm>
            <a:off x="7950839" y="2581323"/>
            <a:ext cx="3664475"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0" name="Content Placeholder 3">
            <a:extLst>
              <a:ext uri="{FF2B5EF4-FFF2-40B4-BE49-F238E27FC236}">
                <a16:creationId xmlns:a16="http://schemas.microsoft.com/office/drawing/2014/main" id="{2B085FCF-6408-7445-A40A-B98864305C9E}"/>
              </a:ext>
            </a:extLst>
          </p:cNvPr>
          <p:cNvSpPr>
            <a:spLocks noGrp="1"/>
          </p:cNvSpPr>
          <p:nvPr>
            <p:ph sz="half" idx="17" hasCustomPrompt="1"/>
          </p:nvPr>
        </p:nvSpPr>
        <p:spPr>
          <a:xfrm>
            <a:off x="7950839" y="4018581"/>
            <a:ext cx="3664475"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1" name="Content Placeholder 3">
            <a:extLst>
              <a:ext uri="{FF2B5EF4-FFF2-40B4-BE49-F238E27FC236}">
                <a16:creationId xmlns:a16="http://schemas.microsoft.com/office/drawing/2014/main" id="{3C92A5F1-00EC-D54A-A9D6-F586E80D3C0B}"/>
              </a:ext>
            </a:extLst>
          </p:cNvPr>
          <p:cNvSpPr>
            <a:spLocks noGrp="1"/>
          </p:cNvSpPr>
          <p:nvPr>
            <p:ph sz="half" idx="19" hasCustomPrompt="1"/>
          </p:nvPr>
        </p:nvSpPr>
        <p:spPr>
          <a:xfrm>
            <a:off x="375159" y="1231919"/>
            <a:ext cx="3021186" cy="1853199"/>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Add body copy here or delete this box as required.</a:t>
            </a:r>
          </a:p>
        </p:txBody>
      </p:sp>
      <p:sp>
        <p:nvSpPr>
          <p:cNvPr id="22" name="Text Placeholder 6">
            <a:extLst>
              <a:ext uri="{FF2B5EF4-FFF2-40B4-BE49-F238E27FC236}">
                <a16:creationId xmlns:a16="http://schemas.microsoft.com/office/drawing/2014/main" id="{670FDCE7-E50E-194E-9858-9DB2412FF85E}"/>
              </a:ext>
            </a:extLst>
          </p:cNvPr>
          <p:cNvSpPr>
            <a:spLocks noGrp="1"/>
          </p:cNvSpPr>
          <p:nvPr>
            <p:ph type="body" sz="quarter" idx="20" hasCustomPrompt="1"/>
          </p:nvPr>
        </p:nvSpPr>
        <p:spPr>
          <a:xfrm>
            <a:off x="4090629" y="5934157"/>
            <a:ext cx="7524685"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Replace text as required. Delete / duplicate text boxes as required &gt;&gt;</a:t>
            </a:r>
          </a:p>
        </p:txBody>
      </p:sp>
    </p:spTree>
    <p:extLst>
      <p:ext uri="{BB962C8B-B14F-4D97-AF65-F5344CB8AC3E}">
        <p14:creationId xmlns:p14="http://schemas.microsoft.com/office/powerpoint/2010/main" val="989647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FC2A26-B9F3-4F40-BE2F-5DA50114C77D}"/>
              </a:ext>
            </a:extLst>
          </p:cNvPr>
          <p:cNvSpPr/>
          <p:nvPr userDrawn="1"/>
        </p:nvSpPr>
        <p:spPr>
          <a:xfrm>
            <a:off x="-1" y="1263192"/>
            <a:ext cx="12192000" cy="55948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386220"/>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3" y="5934157"/>
            <a:ext cx="7638587"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40" name="Content Placeholder 3">
            <a:extLst>
              <a:ext uri="{FF2B5EF4-FFF2-40B4-BE49-F238E27FC236}">
                <a16:creationId xmlns:a16="http://schemas.microsoft.com/office/drawing/2014/main" id="{4A43877C-D1CE-C34E-AECA-98A3475F08D8}"/>
              </a:ext>
            </a:extLst>
          </p:cNvPr>
          <p:cNvSpPr>
            <a:spLocks noGrp="1"/>
          </p:cNvSpPr>
          <p:nvPr>
            <p:ph sz="half" idx="18" hasCustomPrompt="1"/>
          </p:nvPr>
        </p:nvSpPr>
        <p:spPr>
          <a:xfrm>
            <a:off x="391267" y="2276196"/>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41" name="Content Placeholder 3">
            <a:extLst>
              <a:ext uri="{FF2B5EF4-FFF2-40B4-BE49-F238E27FC236}">
                <a16:creationId xmlns:a16="http://schemas.microsoft.com/office/drawing/2014/main" id="{24AA60CF-0E31-AF4C-876A-C7B0CF1323F3}"/>
              </a:ext>
            </a:extLst>
          </p:cNvPr>
          <p:cNvSpPr>
            <a:spLocks noGrp="1"/>
          </p:cNvSpPr>
          <p:nvPr>
            <p:ph sz="half" idx="19" hasCustomPrompt="1"/>
          </p:nvPr>
        </p:nvSpPr>
        <p:spPr>
          <a:xfrm>
            <a:off x="391267" y="3401503"/>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42" name="Content Placeholder 3">
            <a:extLst>
              <a:ext uri="{FF2B5EF4-FFF2-40B4-BE49-F238E27FC236}">
                <a16:creationId xmlns:a16="http://schemas.microsoft.com/office/drawing/2014/main" id="{E8E014BB-32EE-C142-9112-C610B4149337}"/>
              </a:ext>
            </a:extLst>
          </p:cNvPr>
          <p:cNvSpPr>
            <a:spLocks noGrp="1"/>
          </p:cNvSpPr>
          <p:nvPr>
            <p:ph sz="half" idx="20" hasCustomPrompt="1"/>
          </p:nvPr>
        </p:nvSpPr>
        <p:spPr>
          <a:xfrm>
            <a:off x="391267" y="4436472"/>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43" name="Content Placeholder 3">
            <a:extLst>
              <a:ext uri="{FF2B5EF4-FFF2-40B4-BE49-F238E27FC236}">
                <a16:creationId xmlns:a16="http://schemas.microsoft.com/office/drawing/2014/main" id="{C5612D87-94F5-0B4B-B4FE-61308D097DB6}"/>
              </a:ext>
            </a:extLst>
          </p:cNvPr>
          <p:cNvSpPr>
            <a:spLocks noGrp="1"/>
          </p:cNvSpPr>
          <p:nvPr>
            <p:ph sz="half" idx="21" hasCustomPrompt="1"/>
          </p:nvPr>
        </p:nvSpPr>
        <p:spPr>
          <a:xfrm>
            <a:off x="6196644" y="2276196"/>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44" name="Content Placeholder 3">
            <a:extLst>
              <a:ext uri="{FF2B5EF4-FFF2-40B4-BE49-F238E27FC236}">
                <a16:creationId xmlns:a16="http://schemas.microsoft.com/office/drawing/2014/main" id="{4B8A9B06-C980-B541-9E18-24D1C5A38ABE}"/>
              </a:ext>
            </a:extLst>
          </p:cNvPr>
          <p:cNvSpPr>
            <a:spLocks noGrp="1"/>
          </p:cNvSpPr>
          <p:nvPr>
            <p:ph sz="half" idx="22" hasCustomPrompt="1"/>
          </p:nvPr>
        </p:nvSpPr>
        <p:spPr>
          <a:xfrm>
            <a:off x="6196644" y="3401503"/>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45" name="Content Placeholder 3">
            <a:extLst>
              <a:ext uri="{FF2B5EF4-FFF2-40B4-BE49-F238E27FC236}">
                <a16:creationId xmlns:a16="http://schemas.microsoft.com/office/drawing/2014/main" id="{1C220BC3-F503-1944-907B-EC2172ECB7F2}"/>
              </a:ext>
            </a:extLst>
          </p:cNvPr>
          <p:cNvSpPr>
            <a:spLocks noGrp="1"/>
          </p:cNvSpPr>
          <p:nvPr>
            <p:ph sz="half" idx="23" hasCustomPrompt="1"/>
          </p:nvPr>
        </p:nvSpPr>
        <p:spPr>
          <a:xfrm>
            <a:off x="6196644" y="4436472"/>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Tree>
    <p:extLst>
      <p:ext uri="{BB962C8B-B14F-4D97-AF65-F5344CB8AC3E}">
        <p14:creationId xmlns:p14="http://schemas.microsoft.com/office/powerpoint/2010/main" val="1515904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a_Text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2C1D64-5130-4B3F-9FC9-81D12DD3C642}"/>
              </a:ext>
            </a:extLst>
          </p:cNvPr>
          <p:cNvSpPr/>
          <p:nvPr userDrawn="1"/>
        </p:nvSpPr>
        <p:spPr>
          <a:xfrm>
            <a:off x="0" y="0"/>
            <a:ext cx="3664475"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Title 1">
            <a:extLst>
              <a:ext uri="{FF2B5EF4-FFF2-40B4-BE49-F238E27FC236}">
                <a16:creationId xmlns:a16="http://schemas.microsoft.com/office/drawing/2014/main" id="{4B19F6C1-A5BD-D24F-A2B4-9B83882C5633}"/>
              </a:ext>
            </a:extLst>
          </p:cNvPr>
          <p:cNvSpPr>
            <a:spLocks noGrp="1"/>
          </p:cNvSpPr>
          <p:nvPr>
            <p:ph type="title" hasCustomPrompt="1"/>
          </p:nvPr>
        </p:nvSpPr>
        <p:spPr>
          <a:xfrm>
            <a:off x="375158" y="365125"/>
            <a:ext cx="3021186" cy="631449"/>
          </a:xfrm>
          <a:prstGeom prst="rect">
            <a:avLst/>
          </a:prstGeom>
        </p:spPr>
        <p:txBody>
          <a:bodyPr anchor="t" anchorCtr="0">
            <a:noAutofit/>
          </a:bodyPr>
          <a:lstStyle>
            <a:lvl1pPr>
              <a:defRPr sz="2400" b="1" i="0" spc="-100" baseline="0">
                <a:solidFill>
                  <a:schemeClr val="tx1"/>
                </a:solidFill>
                <a:latin typeface="Overpass Black" pitchFamily="2" charset="77"/>
              </a:defRPr>
            </a:lvl1pPr>
          </a:lstStyle>
          <a:p>
            <a:r>
              <a:rPr lang="en-GB" dirty="0"/>
              <a:t>Click to edit Master title style.</a:t>
            </a:r>
          </a:p>
        </p:txBody>
      </p:sp>
      <p:pic>
        <p:nvPicPr>
          <p:cNvPr id="9" name="Picture 8">
            <a:extLst>
              <a:ext uri="{FF2B5EF4-FFF2-40B4-BE49-F238E27FC236}">
                <a16:creationId xmlns:a16="http://schemas.microsoft.com/office/drawing/2014/main" id="{2C5AF00E-89DA-BC44-89D5-E5D981B01C63}"/>
              </a:ext>
            </a:extLst>
          </p:cNvPr>
          <p:cNvPicPr>
            <a:picLocks noChangeAspect="1"/>
          </p:cNvPicPr>
          <p:nvPr userDrawn="1"/>
        </p:nvPicPr>
        <p:blipFill>
          <a:blip r:embed="rId2"/>
          <a:stretch>
            <a:fillRect/>
          </a:stretch>
        </p:blipFill>
        <p:spPr>
          <a:xfrm>
            <a:off x="504380" y="5949221"/>
            <a:ext cx="1079500" cy="571500"/>
          </a:xfrm>
          <a:prstGeom prst="rect">
            <a:avLst/>
          </a:prstGeom>
        </p:spPr>
      </p:pic>
      <p:sp>
        <p:nvSpPr>
          <p:cNvPr id="7" name="Date Placeholder 3">
            <a:extLst>
              <a:ext uri="{FF2B5EF4-FFF2-40B4-BE49-F238E27FC236}">
                <a16:creationId xmlns:a16="http://schemas.microsoft.com/office/drawing/2014/main" id="{8D8B0537-451B-A24A-8F8C-8B4B157204F3}"/>
              </a:ext>
            </a:extLst>
          </p:cNvPr>
          <p:cNvSpPr txBox="1">
            <a:spLocks/>
          </p:cNvSpPr>
          <p:nvPr userDrawn="1"/>
        </p:nvSpPr>
        <p:spPr>
          <a:xfrm>
            <a:off x="9225909" y="6405966"/>
            <a:ext cx="289470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2">
            <a:extLst>
              <a:ext uri="{FF2B5EF4-FFF2-40B4-BE49-F238E27FC236}">
                <a16:creationId xmlns:a16="http://schemas.microsoft.com/office/drawing/2014/main" id="{D2E32746-40B2-F149-A060-B50E3D838210}"/>
              </a:ext>
            </a:extLst>
          </p:cNvPr>
          <p:cNvSpPr>
            <a:spLocks noGrp="1"/>
          </p:cNvSpPr>
          <p:nvPr>
            <p:ph type="body" idx="10" hasCustomPrompt="1"/>
          </p:nvPr>
        </p:nvSpPr>
        <p:spPr>
          <a:xfrm>
            <a:off x="4090629" y="292009"/>
            <a:ext cx="7576651"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4" name="Content Placeholder 3">
            <a:extLst>
              <a:ext uri="{FF2B5EF4-FFF2-40B4-BE49-F238E27FC236}">
                <a16:creationId xmlns:a16="http://schemas.microsoft.com/office/drawing/2014/main" id="{E1596110-39B7-4D40-B86B-D0DA31BE21DB}"/>
              </a:ext>
            </a:extLst>
          </p:cNvPr>
          <p:cNvSpPr>
            <a:spLocks noGrp="1"/>
          </p:cNvSpPr>
          <p:nvPr>
            <p:ph sz="half" idx="2" hasCustomPrompt="1"/>
          </p:nvPr>
        </p:nvSpPr>
        <p:spPr>
          <a:xfrm>
            <a:off x="4090629" y="1231920"/>
            <a:ext cx="3664475"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15" name="Content Placeholder 3">
            <a:extLst>
              <a:ext uri="{FF2B5EF4-FFF2-40B4-BE49-F238E27FC236}">
                <a16:creationId xmlns:a16="http://schemas.microsoft.com/office/drawing/2014/main" id="{029A7FDC-0851-7444-AA0C-89E43EAE1779}"/>
              </a:ext>
            </a:extLst>
          </p:cNvPr>
          <p:cNvSpPr>
            <a:spLocks noGrp="1"/>
          </p:cNvSpPr>
          <p:nvPr>
            <p:ph sz="half" idx="18" hasCustomPrompt="1"/>
          </p:nvPr>
        </p:nvSpPr>
        <p:spPr>
          <a:xfrm>
            <a:off x="4090629" y="2581323"/>
            <a:ext cx="3664475"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17" name="Content Placeholder 3">
            <a:extLst>
              <a:ext uri="{FF2B5EF4-FFF2-40B4-BE49-F238E27FC236}">
                <a16:creationId xmlns:a16="http://schemas.microsoft.com/office/drawing/2014/main" id="{BA8C5E93-9AB9-4B47-A007-8868E5AD605E}"/>
              </a:ext>
            </a:extLst>
          </p:cNvPr>
          <p:cNvSpPr>
            <a:spLocks noGrp="1"/>
          </p:cNvSpPr>
          <p:nvPr>
            <p:ph sz="half" idx="14" hasCustomPrompt="1"/>
          </p:nvPr>
        </p:nvSpPr>
        <p:spPr>
          <a:xfrm>
            <a:off x="4090629" y="4018581"/>
            <a:ext cx="3664475"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18" name="Content Placeholder 3">
            <a:extLst>
              <a:ext uri="{FF2B5EF4-FFF2-40B4-BE49-F238E27FC236}">
                <a16:creationId xmlns:a16="http://schemas.microsoft.com/office/drawing/2014/main" id="{FE6AEE9B-37D4-834D-9BB1-32EE7EC3DA5B}"/>
              </a:ext>
            </a:extLst>
          </p:cNvPr>
          <p:cNvSpPr>
            <a:spLocks noGrp="1"/>
          </p:cNvSpPr>
          <p:nvPr>
            <p:ph sz="half" idx="15" hasCustomPrompt="1"/>
          </p:nvPr>
        </p:nvSpPr>
        <p:spPr>
          <a:xfrm>
            <a:off x="7950839" y="1231920"/>
            <a:ext cx="3664475"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19" name="Content Placeholder 3">
            <a:extLst>
              <a:ext uri="{FF2B5EF4-FFF2-40B4-BE49-F238E27FC236}">
                <a16:creationId xmlns:a16="http://schemas.microsoft.com/office/drawing/2014/main" id="{6CA54724-2C4F-654B-8B83-BEDA2A549F22}"/>
              </a:ext>
            </a:extLst>
          </p:cNvPr>
          <p:cNvSpPr>
            <a:spLocks noGrp="1"/>
          </p:cNvSpPr>
          <p:nvPr>
            <p:ph sz="half" idx="16" hasCustomPrompt="1"/>
          </p:nvPr>
        </p:nvSpPr>
        <p:spPr>
          <a:xfrm>
            <a:off x="7950839" y="2581323"/>
            <a:ext cx="3664475"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0" name="Content Placeholder 3">
            <a:extLst>
              <a:ext uri="{FF2B5EF4-FFF2-40B4-BE49-F238E27FC236}">
                <a16:creationId xmlns:a16="http://schemas.microsoft.com/office/drawing/2014/main" id="{05CFC7EF-94CC-084B-BBFC-C88B0CA567BC}"/>
              </a:ext>
            </a:extLst>
          </p:cNvPr>
          <p:cNvSpPr>
            <a:spLocks noGrp="1"/>
          </p:cNvSpPr>
          <p:nvPr>
            <p:ph sz="half" idx="17" hasCustomPrompt="1"/>
          </p:nvPr>
        </p:nvSpPr>
        <p:spPr>
          <a:xfrm>
            <a:off x="7950839" y="4018581"/>
            <a:ext cx="3664475"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2" name="Content Placeholder 3">
            <a:extLst>
              <a:ext uri="{FF2B5EF4-FFF2-40B4-BE49-F238E27FC236}">
                <a16:creationId xmlns:a16="http://schemas.microsoft.com/office/drawing/2014/main" id="{B7818657-7DCD-1D46-B8AB-87D278765E09}"/>
              </a:ext>
            </a:extLst>
          </p:cNvPr>
          <p:cNvSpPr>
            <a:spLocks noGrp="1"/>
          </p:cNvSpPr>
          <p:nvPr>
            <p:ph sz="half" idx="19" hasCustomPrompt="1"/>
          </p:nvPr>
        </p:nvSpPr>
        <p:spPr>
          <a:xfrm>
            <a:off x="375159" y="1231919"/>
            <a:ext cx="3021186" cy="1853199"/>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Add body copy here or delete this box as required.</a:t>
            </a:r>
          </a:p>
        </p:txBody>
      </p:sp>
      <p:sp>
        <p:nvSpPr>
          <p:cNvPr id="24" name="Text Placeholder 6">
            <a:extLst>
              <a:ext uri="{FF2B5EF4-FFF2-40B4-BE49-F238E27FC236}">
                <a16:creationId xmlns:a16="http://schemas.microsoft.com/office/drawing/2014/main" id="{BD5CCA68-6E47-6743-9FE5-494592D63895}"/>
              </a:ext>
            </a:extLst>
          </p:cNvPr>
          <p:cNvSpPr>
            <a:spLocks noGrp="1"/>
          </p:cNvSpPr>
          <p:nvPr>
            <p:ph type="body" sz="quarter" idx="20" hasCustomPrompt="1"/>
          </p:nvPr>
        </p:nvSpPr>
        <p:spPr>
          <a:xfrm>
            <a:off x="4090629" y="5934157"/>
            <a:ext cx="7524685"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Replace text as required. Delete / duplicate text boxes as required &gt;&gt;</a:t>
            </a:r>
          </a:p>
        </p:txBody>
      </p:sp>
    </p:spTree>
    <p:extLst>
      <p:ext uri="{BB962C8B-B14F-4D97-AF65-F5344CB8AC3E}">
        <p14:creationId xmlns:p14="http://schemas.microsoft.com/office/powerpoint/2010/main" val="610933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page">
    <p:spTree>
      <p:nvGrpSpPr>
        <p:cNvPr id="1" name=""/>
        <p:cNvGrpSpPr/>
        <p:nvPr/>
      </p:nvGrpSpPr>
      <p:grpSpPr>
        <a:xfrm>
          <a:off x="0" y="0"/>
          <a:ext cx="0" cy="0"/>
          <a:chOff x="0" y="0"/>
          <a:chExt cx="0" cy="0"/>
        </a:xfrm>
      </p:grpSpPr>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131395"/>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4" y="5934157"/>
            <a:ext cx="7751708"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28" name="Content Placeholder 3">
            <a:extLst>
              <a:ext uri="{FF2B5EF4-FFF2-40B4-BE49-F238E27FC236}">
                <a16:creationId xmlns:a16="http://schemas.microsoft.com/office/drawing/2014/main" id="{FF9A5622-77BE-6143-A890-622D88DA6399}"/>
              </a:ext>
            </a:extLst>
          </p:cNvPr>
          <p:cNvSpPr>
            <a:spLocks noGrp="1"/>
          </p:cNvSpPr>
          <p:nvPr>
            <p:ph sz="half" idx="2" hasCustomPrompt="1"/>
          </p:nvPr>
        </p:nvSpPr>
        <p:spPr>
          <a:xfrm>
            <a:off x="391267" y="2076899"/>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9" name="Content Placeholder 3">
            <a:extLst>
              <a:ext uri="{FF2B5EF4-FFF2-40B4-BE49-F238E27FC236}">
                <a16:creationId xmlns:a16="http://schemas.microsoft.com/office/drawing/2014/main" id="{1DF406EC-BB8B-D847-A19E-C3F5366D5E54}"/>
              </a:ext>
            </a:extLst>
          </p:cNvPr>
          <p:cNvSpPr>
            <a:spLocks noGrp="1"/>
          </p:cNvSpPr>
          <p:nvPr>
            <p:ph sz="half" idx="13" hasCustomPrompt="1"/>
          </p:nvPr>
        </p:nvSpPr>
        <p:spPr>
          <a:xfrm>
            <a:off x="391267" y="3202206"/>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30" name="Content Placeholder 3">
            <a:extLst>
              <a:ext uri="{FF2B5EF4-FFF2-40B4-BE49-F238E27FC236}">
                <a16:creationId xmlns:a16="http://schemas.microsoft.com/office/drawing/2014/main" id="{8932A8D4-01F2-A247-9162-FA32E2172628}"/>
              </a:ext>
            </a:extLst>
          </p:cNvPr>
          <p:cNvSpPr>
            <a:spLocks noGrp="1"/>
          </p:cNvSpPr>
          <p:nvPr>
            <p:ph sz="half" idx="14" hasCustomPrompt="1"/>
          </p:nvPr>
        </p:nvSpPr>
        <p:spPr>
          <a:xfrm>
            <a:off x="391267" y="4237175"/>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31" name="Content Placeholder 3">
            <a:extLst>
              <a:ext uri="{FF2B5EF4-FFF2-40B4-BE49-F238E27FC236}">
                <a16:creationId xmlns:a16="http://schemas.microsoft.com/office/drawing/2014/main" id="{AC0EBF32-713A-F241-8EAE-5D6563647A22}"/>
              </a:ext>
            </a:extLst>
          </p:cNvPr>
          <p:cNvSpPr>
            <a:spLocks noGrp="1"/>
          </p:cNvSpPr>
          <p:nvPr>
            <p:ph sz="half" idx="15" hasCustomPrompt="1"/>
          </p:nvPr>
        </p:nvSpPr>
        <p:spPr>
          <a:xfrm>
            <a:off x="6196644" y="2076899"/>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32" name="Content Placeholder 3">
            <a:extLst>
              <a:ext uri="{FF2B5EF4-FFF2-40B4-BE49-F238E27FC236}">
                <a16:creationId xmlns:a16="http://schemas.microsoft.com/office/drawing/2014/main" id="{214528F3-B9E0-6840-BF14-CD1EFA5C67B2}"/>
              </a:ext>
            </a:extLst>
          </p:cNvPr>
          <p:cNvSpPr>
            <a:spLocks noGrp="1"/>
          </p:cNvSpPr>
          <p:nvPr>
            <p:ph sz="half" idx="16" hasCustomPrompt="1"/>
          </p:nvPr>
        </p:nvSpPr>
        <p:spPr>
          <a:xfrm>
            <a:off x="6196644" y="3202206"/>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33" name="Content Placeholder 3">
            <a:extLst>
              <a:ext uri="{FF2B5EF4-FFF2-40B4-BE49-F238E27FC236}">
                <a16:creationId xmlns:a16="http://schemas.microsoft.com/office/drawing/2014/main" id="{4A72C71C-9500-A44A-8881-5FD80271E9AC}"/>
              </a:ext>
            </a:extLst>
          </p:cNvPr>
          <p:cNvSpPr>
            <a:spLocks noGrp="1"/>
          </p:cNvSpPr>
          <p:nvPr>
            <p:ph sz="half" idx="17" hasCustomPrompt="1"/>
          </p:nvPr>
        </p:nvSpPr>
        <p:spPr>
          <a:xfrm>
            <a:off x="6196644" y="4237175"/>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Tree>
    <p:extLst>
      <p:ext uri="{BB962C8B-B14F-4D97-AF65-F5344CB8AC3E}">
        <p14:creationId xmlns:p14="http://schemas.microsoft.com/office/powerpoint/2010/main" val="1676315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ext page">
    <p:bg>
      <p:bgRef idx="1001">
        <a:schemeClr val="bg2"/>
      </p:bgRef>
    </p:bg>
    <p:spTree>
      <p:nvGrpSpPr>
        <p:cNvPr id="1" name=""/>
        <p:cNvGrpSpPr/>
        <p:nvPr/>
      </p:nvGrpSpPr>
      <p:grpSpPr>
        <a:xfrm>
          <a:off x="0" y="0"/>
          <a:ext cx="0" cy="0"/>
          <a:chOff x="0" y="0"/>
          <a:chExt cx="0" cy="0"/>
        </a:xfrm>
      </p:grpSpPr>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131395"/>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3" y="5934157"/>
            <a:ext cx="8185342"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12" name="Content Placeholder 3">
            <a:extLst>
              <a:ext uri="{FF2B5EF4-FFF2-40B4-BE49-F238E27FC236}">
                <a16:creationId xmlns:a16="http://schemas.microsoft.com/office/drawing/2014/main" id="{3887D22D-B1B2-C44F-BA72-F60A36D918AF}"/>
              </a:ext>
            </a:extLst>
          </p:cNvPr>
          <p:cNvSpPr>
            <a:spLocks noGrp="1"/>
          </p:cNvSpPr>
          <p:nvPr>
            <p:ph sz="half" idx="2" hasCustomPrompt="1"/>
          </p:nvPr>
        </p:nvSpPr>
        <p:spPr>
          <a:xfrm>
            <a:off x="391267" y="2076899"/>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1" name="Content Placeholder 3">
            <a:extLst>
              <a:ext uri="{FF2B5EF4-FFF2-40B4-BE49-F238E27FC236}">
                <a16:creationId xmlns:a16="http://schemas.microsoft.com/office/drawing/2014/main" id="{E0F83962-14CC-1D49-A5AA-1248B535F316}"/>
              </a:ext>
            </a:extLst>
          </p:cNvPr>
          <p:cNvSpPr>
            <a:spLocks noGrp="1"/>
          </p:cNvSpPr>
          <p:nvPr>
            <p:ph sz="half" idx="13" hasCustomPrompt="1"/>
          </p:nvPr>
        </p:nvSpPr>
        <p:spPr>
          <a:xfrm>
            <a:off x="391267" y="3202206"/>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22" name="Content Placeholder 3">
            <a:extLst>
              <a:ext uri="{FF2B5EF4-FFF2-40B4-BE49-F238E27FC236}">
                <a16:creationId xmlns:a16="http://schemas.microsoft.com/office/drawing/2014/main" id="{8B30E731-6709-6E4B-89E7-C97CEDE90375}"/>
              </a:ext>
            </a:extLst>
          </p:cNvPr>
          <p:cNvSpPr>
            <a:spLocks noGrp="1"/>
          </p:cNvSpPr>
          <p:nvPr>
            <p:ph sz="half" idx="14" hasCustomPrompt="1"/>
          </p:nvPr>
        </p:nvSpPr>
        <p:spPr>
          <a:xfrm>
            <a:off x="391267" y="4237175"/>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23" name="Content Placeholder 3">
            <a:extLst>
              <a:ext uri="{FF2B5EF4-FFF2-40B4-BE49-F238E27FC236}">
                <a16:creationId xmlns:a16="http://schemas.microsoft.com/office/drawing/2014/main" id="{8369B48B-1301-994F-BC0A-F55772488600}"/>
              </a:ext>
            </a:extLst>
          </p:cNvPr>
          <p:cNvSpPr>
            <a:spLocks noGrp="1"/>
          </p:cNvSpPr>
          <p:nvPr>
            <p:ph sz="half" idx="15" hasCustomPrompt="1"/>
          </p:nvPr>
        </p:nvSpPr>
        <p:spPr>
          <a:xfrm>
            <a:off x="6196644" y="2076899"/>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24" name="Content Placeholder 3">
            <a:extLst>
              <a:ext uri="{FF2B5EF4-FFF2-40B4-BE49-F238E27FC236}">
                <a16:creationId xmlns:a16="http://schemas.microsoft.com/office/drawing/2014/main" id="{5F0CCEFB-EA81-2748-B877-945B4B2ED61A}"/>
              </a:ext>
            </a:extLst>
          </p:cNvPr>
          <p:cNvSpPr>
            <a:spLocks noGrp="1"/>
          </p:cNvSpPr>
          <p:nvPr>
            <p:ph sz="half" idx="16" hasCustomPrompt="1"/>
          </p:nvPr>
        </p:nvSpPr>
        <p:spPr>
          <a:xfrm>
            <a:off x="6196644" y="3202206"/>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5" name="Content Placeholder 3">
            <a:extLst>
              <a:ext uri="{FF2B5EF4-FFF2-40B4-BE49-F238E27FC236}">
                <a16:creationId xmlns:a16="http://schemas.microsoft.com/office/drawing/2014/main" id="{79B226CC-FDFA-544C-8C7E-A64B42167E8B}"/>
              </a:ext>
            </a:extLst>
          </p:cNvPr>
          <p:cNvSpPr>
            <a:spLocks noGrp="1"/>
          </p:cNvSpPr>
          <p:nvPr>
            <p:ph sz="half" idx="17" hasCustomPrompt="1"/>
          </p:nvPr>
        </p:nvSpPr>
        <p:spPr>
          <a:xfrm>
            <a:off x="6196644" y="4237175"/>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Tree>
    <p:extLst>
      <p:ext uri="{BB962C8B-B14F-4D97-AF65-F5344CB8AC3E}">
        <p14:creationId xmlns:p14="http://schemas.microsoft.com/office/powerpoint/2010/main" val="111388178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ext page">
    <p:spTree>
      <p:nvGrpSpPr>
        <p:cNvPr id="1" name=""/>
        <p:cNvGrpSpPr/>
        <p:nvPr/>
      </p:nvGrpSpPr>
      <p:grpSpPr>
        <a:xfrm>
          <a:off x="0" y="0"/>
          <a:ext cx="0" cy="0"/>
          <a:chOff x="0" y="0"/>
          <a:chExt cx="0" cy="0"/>
        </a:xfrm>
      </p:grpSpPr>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1"/>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131395"/>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3" y="5934157"/>
            <a:ext cx="7717023"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12" name="Freeform 11">
            <a:extLst>
              <a:ext uri="{FF2B5EF4-FFF2-40B4-BE49-F238E27FC236}">
                <a16:creationId xmlns:a16="http://schemas.microsoft.com/office/drawing/2014/main" id="{D6C9F3A9-FF7B-B64C-98B1-A3568D60F172}"/>
              </a:ext>
            </a:extLst>
          </p:cNvPr>
          <p:cNvSpPr/>
          <p:nvPr userDrawn="1"/>
        </p:nvSpPr>
        <p:spPr>
          <a:xfrm>
            <a:off x="8503589" y="4965887"/>
            <a:ext cx="3694176" cy="1889517"/>
          </a:xfrm>
          <a:custGeom>
            <a:avLst/>
            <a:gdLst>
              <a:gd name="connsiteX0" fmla="*/ 4886794 w 4894289"/>
              <a:gd name="connsiteY0" fmla="*/ 0 h 2503357"/>
              <a:gd name="connsiteX1" fmla="*/ 0 w 4894289"/>
              <a:gd name="connsiteY1" fmla="*/ 2503357 h 2503357"/>
              <a:gd name="connsiteX2" fmla="*/ 4894289 w 4894289"/>
              <a:gd name="connsiteY2" fmla="*/ 2503357 h 2503357"/>
              <a:gd name="connsiteX3" fmla="*/ 4886794 w 4894289"/>
              <a:gd name="connsiteY3" fmla="*/ 0 h 2503357"/>
            </a:gdLst>
            <a:ahLst/>
            <a:cxnLst>
              <a:cxn ang="0">
                <a:pos x="connsiteX0" y="connsiteY0"/>
              </a:cxn>
              <a:cxn ang="0">
                <a:pos x="connsiteX1" y="connsiteY1"/>
              </a:cxn>
              <a:cxn ang="0">
                <a:pos x="connsiteX2" y="connsiteY2"/>
              </a:cxn>
              <a:cxn ang="0">
                <a:pos x="connsiteX3" y="connsiteY3"/>
              </a:cxn>
            </a:cxnLst>
            <a:rect l="l" t="t" r="r" b="b"/>
            <a:pathLst>
              <a:path w="4894289" h="2503357">
                <a:moveTo>
                  <a:pt x="4886794" y="0"/>
                </a:moveTo>
                <a:lnTo>
                  <a:pt x="0" y="2503357"/>
                </a:lnTo>
                <a:lnTo>
                  <a:pt x="4894289" y="2503357"/>
                </a:lnTo>
                <a:cubicBezTo>
                  <a:pt x="4891791" y="1668905"/>
                  <a:pt x="4889292" y="834452"/>
                  <a:pt x="488679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Content Placeholder 3">
            <a:extLst>
              <a:ext uri="{FF2B5EF4-FFF2-40B4-BE49-F238E27FC236}">
                <a16:creationId xmlns:a16="http://schemas.microsoft.com/office/drawing/2014/main" id="{FC520CF2-91F2-5D4F-A717-D3129831E8E9}"/>
              </a:ext>
            </a:extLst>
          </p:cNvPr>
          <p:cNvSpPr>
            <a:spLocks noGrp="1"/>
          </p:cNvSpPr>
          <p:nvPr>
            <p:ph sz="half" idx="2" hasCustomPrompt="1"/>
          </p:nvPr>
        </p:nvSpPr>
        <p:spPr>
          <a:xfrm>
            <a:off x="391267" y="2076899"/>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2" name="Content Placeholder 3">
            <a:extLst>
              <a:ext uri="{FF2B5EF4-FFF2-40B4-BE49-F238E27FC236}">
                <a16:creationId xmlns:a16="http://schemas.microsoft.com/office/drawing/2014/main" id="{E05BFB46-F439-964B-8F21-37D764023846}"/>
              </a:ext>
            </a:extLst>
          </p:cNvPr>
          <p:cNvSpPr>
            <a:spLocks noGrp="1"/>
          </p:cNvSpPr>
          <p:nvPr>
            <p:ph sz="half" idx="13" hasCustomPrompt="1"/>
          </p:nvPr>
        </p:nvSpPr>
        <p:spPr>
          <a:xfrm>
            <a:off x="391267" y="3202206"/>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23" name="Content Placeholder 3">
            <a:extLst>
              <a:ext uri="{FF2B5EF4-FFF2-40B4-BE49-F238E27FC236}">
                <a16:creationId xmlns:a16="http://schemas.microsoft.com/office/drawing/2014/main" id="{84CB417D-4A33-5D42-8371-86C9BBD3FD50}"/>
              </a:ext>
            </a:extLst>
          </p:cNvPr>
          <p:cNvSpPr>
            <a:spLocks noGrp="1"/>
          </p:cNvSpPr>
          <p:nvPr>
            <p:ph sz="half" idx="14" hasCustomPrompt="1"/>
          </p:nvPr>
        </p:nvSpPr>
        <p:spPr>
          <a:xfrm>
            <a:off x="391267" y="4237175"/>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24" name="Content Placeholder 3">
            <a:extLst>
              <a:ext uri="{FF2B5EF4-FFF2-40B4-BE49-F238E27FC236}">
                <a16:creationId xmlns:a16="http://schemas.microsoft.com/office/drawing/2014/main" id="{B9A95255-2625-3D4A-A616-B43BA91E8ADE}"/>
              </a:ext>
            </a:extLst>
          </p:cNvPr>
          <p:cNvSpPr>
            <a:spLocks noGrp="1"/>
          </p:cNvSpPr>
          <p:nvPr>
            <p:ph sz="half" idx="15" hasCustomPrompt="1"/>
          </p:nvPr>
        </p:nvSpPr>
        <p:spPr>
          <a:xfrm>
            <a:off x="6196644" y="2076899"/>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25" name="Content Placeholder 3">
            <a:extLst>
              <a:ext uri="{FF2B5EF4-FFF2-40B4-BE49-F238E27FC236}">
                <a16:creationId xmlns:a16="http://schemas.microsoft.com/office/drawing/2014/main" id="{2DE10FF7-0A63-014A-B679-63AE5D44F6E5}"/>
              </a:ext>
            </a:extLst>
          </p:cNvPr>
          <p:cNvSpPr>
            <a:spLocks noGrp="1"/>
          </p:cNvSpPr>
          <p:nvPr>
            <p:ph sz="half" idx="16" hasCustomPrompt="1"/>
          </p:nvPr>
        </p:nvSpPr>
        <p:spPr>
          <a:xfrm>
            <a:off x="6196644" y="3202206"/>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6" name="Content Placeholder 3">
            <a:extLst>
              <a:ext uri="{FF2B5EF4-FFF2-40B4-BE49-F238E27FC236}">
                <a16:creationId xmlns:a16="http://schemas.microsoft.com/office/drawing/2014/main" id="{1A319453-CF73-234C-AB48-FDB3FB0BA934}"/>
              </a:ext>
            </a:extLst>
          </p:cNvPr>
          <p:cNvSpPr>
            <a:spLocks noGrp="1"/>
          </p:cNvSpPr>
          <p:nvPr>
            <p:ph sz="half" idx="17" hasCustomPrompt="1"/>
          </p:nvPr>
        </p:nvSpPr>
        <p:spPr>
          <a:xfrm>
            <a:off x="6196644" y="4237175"/>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Tree>
    <p:extLst>
      <p:ext uri="{BB962C8B-B14F-4D97-AF65-F5344CB8AC3E}">
        <p14:creationId xmlns:p14="http://schemas.microsoft.com/office/powerpoint/2010/main" val="816366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Master slide">
    <p:bg>
      <p:bgRef idx="1001">
        <a:schemeClr val="bg1"/>
      </p:bgRef>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0518E859-8FE3-A749-8DD1-8F0696AE0FB3}"/>
              </a:ext>
            </a:extLst>
          </p:cNvPr>
          <p:cNvSpPr/>
          <p:nvPr userDrawn="1"/>
        </p:nvSpPr>
        <p:spPr>
          <a:xfrm rot="10800000">
            <a:off x="-9428" y="1142165"/>
            <a:ext cx="12210113" cy="5722185"/>
          </a:xfrm>
          <a:custGeom>
            <a:avLst/>
            <a:gdLst>
              <a:gd name="connsiteX0" fmla="*/ 8388448 w 12210113"/>
              <a:gd name="connsiteY0" fmla="*/ 5722185 h 5722185"/>
              <a:gd name="connsiteX1" fmla="*/ 56050 w 12210113"/>
              <a:gd name="connsiteY1" fmla="*/ 1419748 h 5722185"/>
              <a:gd name="connsiteX2" fmla="*/ 0 w 12210113"/>
              <a:gd name="connsiteY2" fmla="*/ 1319928 h 5722185"/>
              <a:gd name="connsiteX3" fmla="*/ 0 w 12210113"/>
              <a:gd name="connsiteY3" fmla="*/ 0 h 5722185"/>
              <a:gd name="connsiteX4" fmla="*/ 12210113 w 12210113"/>
              <a:gd name="connsiteY4" fmla="*/ 0 h 5722185"/>
              <a:gd name="connsiteX5" fmla="*/ 12210113 w 12210113"/>
              <a:gd name="connsiteY5" fmla="*/ 5041699 h 5722185"/>
              <a:gd name="connsiteX6" fmla="*/ 11942526 w 12210113"/>
              <a:gd name="connsiteY6" fmla="*/ 5138658 h 5722185"/>
              <a:gd name="connsiteX7" fmla="*/ 8388448 w 12210113"/>
              <a:gd name="connsiteY7" fmla="*/ 5722185 h 57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0113" h="5722185">
                <a:moveTo>
                  <a:pt x="8388448" y="5722185"/>
                </a:moveTo>
                <a:cubicBezTo>
                  <a:pt x="4727346" y="5722185"/>
                  <a:pt x="1562021" y="3967403"/>
                  <a:pt x="56050" y="1419748"/>
                </a:cubicBezTo>
                <a:lnTo>
                  <a:pt x="0" y="1319928"/>
                </a:lnTo>
                <a:lnTo>
                  <a:pt x="0" y="0"/>
                </a:lnTo>
                <a:lnTo>
                  <a:pt x="12210113" y="0"/>
                </a:lnTo>
                <a:lnTo>
                  <a:pt x="12210113" y="5041699"/>
                </a:lnTo>
                <a:lnTo>
                  <a:pt x="11942526" y="5138658"/>
                </a:lnTo>
                <a:cubicBezTo>
                  <a:pt x="10848027" y="5514633"/>
                  <a:pt x="9647556" y="5722185"/>
                  <a:pt x="8388448" y="5722185"/>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 name="Picture 28">
            <a:extLst>
              <a:ext uri="{FF2B5EF4-FFF2-40B4-BE49-F238E27FC236}">
                <a16:creationId xmlns:a16="http://schemas.microsoft.com/office/drawing/2014/main" id="{9DF8A986-1152-3F4D-966A-2C35390070F6}"/>
              </a:ext>
            </a:extLst>
          </p:cNvPr>
          <p:cNvPicPr>
            <a:picLocks noChangeAspect="1"/>
          </p:cNvPicPr>
          <p:nvPr userDrawn="1"/>
        </p:nvPicPr>
        <p:blipFill rotWithShape="1">
          <a:blip r:embed="rId2"/>
          <a:srcRect l="12567" t="-1434" r="-8164" b="5425"/>
          <a:stretch/>
        </p:blipFill>
        <p:spPr>
          <a:xfrm flipH="1">
            <a:off x="6732000" y="90000"/>
            <a:ext cx="5460000" cy="6768000"/>
          </a:xfrm>
          <a:prstGeom prst="rect">
            <a:avLst/>
          </a:prstGeom>
        </p:spPr>
      </p:pic>
      <p:sp>
        <p:nvSpPr>
          <p:cNvPr id="12" name="Title 1">
            <a:extLst>
              <a:ext uri="{FF2B5EF4-FFF2-40B4-BE49-F238E27FC236}">
                <a16:creationId xmlns:a16="http://schemas.microsoft.com/office/drawing/2014/main" id="{2A55D251-E99E-E140-98B0-D876F5948B2E}"/>
              </a:ext>
            </a:extLst>
          </p:cNvPr>
          <p:cNvSpPr>
            <a:spLocks noGrp="1"/>
          </p:cNvSpPr>
          <p:nvPr>
            <p:ph type="title" hasCustomPrompt="1"/>
          </p:nvPr>
        </p:nvSpPr>
        <p:spPr>
          <a:xfrm>
            <a:off x="252772" y="1693561"/>
            <a:ext cx="6172742" cy="3428775"/>
          </a:xfrm>
          <a:prstGeom prst="rect">
            <a:avLst/>
          </a:prstGeom>
        </p:spPr>
        <p:txBody>
          <a:bodyPr anchor="t" anchorCtr="0">
            <a:noAutofit/>
          </a:bodyPr>
          <a:lstStyle>
            <a:lvl1pPr>
              <a:defRPr sz="8000" b="1" i="0" spc="-400" baseline="0">
                <a:solidFill>
                  <a:schemeClr val="tx1"/>
                </a:solidFill>
                <a:latin typeface="Overpass Black" pitchFamily="2" charset="77"/>
              </a:defRPr>
            </a:lvl1pPr>
          </a:lstStyle>
          <a:p>
            <a:r>
              <a:rPr lang="en-GB" dirty="0"/>
              <a:t>Click to edit Master title style.</a:t>
            </a:r>
          </a:p>
        </p:txBody>
      </p:sp>
      <p:pic>
        <p:nvPicPr>
          <p:cNvPr id="13" name="Picture 12">
            <a:extLst>
              <a:ext uri="{FF2B5EF4-FFF2-40B4-BE49-F238E27FC236}">
                <a16:creationId xmlns:a16="http://schemas.microsoft.com/office/drawing/2014/main" id="{C82D0C34-FAA9-2740-83D6-14887D6DC24E}"/>
              </a:ext>
            </a:extLst>
          </p:cNvPr>
          <p:cNvPicPr>
            <a:picLocks noChangeAspect="1"/>
          </p:cNvPicPr>
          <p:nvPr userDrawn="1"/>
        </p:nvPicPr>
        <p:blipFill>
          <a:blip r:embed="rId3"/>
          <a:stretch>
            <a:fillRect/>
          </a:stretch>
        </p:blipFill>
        <p:spPr>
          <a:xfrm>
            <a:off x="7298822" y="4366436"/>
            <a:ext cx="4901863" cy="2497914"/>
          </a:xfrm>
          <a:prstGeom prst="rect">
            <a:avLst/>
          </a:prstGeom>
        </p:spPr>
      </p:pic>
      <p:sp>
        <p:nvSpPr>
          <p:cNvPr id="16" name="Date Placeholder 3">
            <a:extLst>
              <a:ext uri="{FF2B5EF4-FFF2-40B4-BE49-F238E27FC236}">
                <a16:creationId xmlns:a16="http://schemas.microsoft.com/office/drawing/2014/main" id="{A07507DB-E382-644F-953C-1E1F23B90A64}"/>
              </a:ext>
            </a:extLst>
          </p:cNvPr>
          <p:cNvSpPr txBox="1">
            <a:spLocks/>
          </p:cNvSpPr>
          <p:nvPr userDrawn="1"/>
        </p:nvSpPr>
        <p:spPr>
          <a:xfrm>
            <a:off x="242775" y="6405966"/>
            <a:ext cx="294504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 Placeholder 4">
            <a:extLst>
              <a:ext uri="{FF2B5EF4-FFF2-40B4-BE49-F238E27FC236}">
                <a16:creationId xmlns:a16="http://schemas.microsoft.com/office/drawing/2014/main" id="{8E983C3D-1692-7249-9625-E6E7F31A90C1}"/>
              </a:ext>
            </a:extLst>
          </p:cNvPr>
          <p:cNvSpPr>
            <a:spLocks noGrp="1"/>
          </p:cNvSpPr>
          <p:nvPr>
            <p:ph type="body" sz="quarter" idx="10" hasCustomPrompt="1"/>
          </p:nvPr>
        </p:nvSpPr>
        <p:spPr>
          <a:xfrm>
            <a:off x="319088" y="5631286"/>
            <a:ext cx="5981700" cy="434975"/>
          </a:xfrm>
        </p:spPr>
        <p:txBody>
          <a:bodyPr>
            <a:normAutofit/>
          </a:bodyPr>
          <a:lstStyle>
            <a:lvl1pPr marL="0" indent="0">
              <a:buFontTx/>
              <a:buNone/>
              <a:defRPr sz="1200">
                <a:solidFill>
                  <a:schemeClr val="accent3"/>
                </a:solidFill>
              </a:defRPr>
            </a:lvl1pPr>
          </a:lstStyle>
          <a:p>
            <a:pPr lvl="0"/>
            <a:r>
              <a:rPr lang="en-GB" dirty="0"/>
              <a:t>&lt;&lt; Alternative master slide – delete this slide if not required &gt;&gt;</a:t>
            </a:r>
          </a:p>
        </p:txBody>
      </p:sp>
      <p:pic>
        <p:nvPicPr>
          <p:cNvPr id="18" name="Picture 17">
            <a:extLst>
              <a:ext uri="{FF2B5EF4-FFF2-40B4-BE49-F238E27FC236}">
                <a16:creationId xmlns:a16="http://schemas.microsoft.com/office/drawing/2014/main" id="{051BEBF7-ED6E-B54C-AC2E-4BCB624646E6}"/>
              </a:ext>
            </a:extLst>
          </p:cNvPr>
          <p:cNvPicPr>
            <a:picLocks noChangeAspect="1"/>
          </p:cNvPicPr>
          <p:nvPr userDrawn="1"/>
        </p:nvPicPr>
        <p:blipFill>
          <a:blip r:embed="rId4"/>
          <a:stretch>
            <a:fillRect/>
          </a:stretch>
        </p:blipFill>
        <p:spPr>
          <a:xfrm>
            <a:off x="398761" y="394048"/>
            <a:ext cx="1079500" cy="571500"/>
          </a:xfrm>
          <a:prstGeom prst="rect">
            <a:avLst/>
          </a:prstGeom>
        </p:spPr>
      </p:pic>
      <p:sp>
        <p:nvSpPr>
          <p:cNvPr id="33" name="Oval 32">
            <a:extLst>
              <a:ext uri="{FF2B5EF4-FFF2-40B4-BE49-F238E27FC236}">
                <a16:creationId xmlns:a16="http://schemas.microsoft.com/office/drawing/2014/main" id="{FE232176-31B5-F84F-8C6C-2D4347AE673A}"/>
              </a:ext>
            </a:extLst>
          </p:cNvPr>
          <p:cNvSpPr/>
          <p:nvPr userDrawn="1"/>
        </p:nvSpPr>
        <p:spPr>
          <a:xfrm>
            <a:off x="6687714" y="2838480"/>
            <a:ext cx="2718404" cy="2718404"/>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Subtitle 2">
            <a:extLst>
              <a:ext uri="{FF2B5EF4-FFF2-40B4-BE49-F238E27FC236}">
                <a16:creationId xmlns:a16="http://schemas.microsoft.com/office/drawing/2014/main" id="{1CB0D5E2-76FB-B243-AF77-543A0DF706A6}"/>
              </a:ext>
            </a:extLst>
          </p:cNvPr>
          <p:cNvSpPr>
            <a:spLocks noGrp="1"/>
          </p:cNvSpPr>
          <p:nvPr>
            <p:ph type="subTitle" idx="1"/>
          </p:nvPr>
        </p:nvSpPr>
        <p:spPr>
          <a:xfrm>
            <a:off x="321179" y="5122336"/>
            <a:ext cx="9144000" cy="424157"/>
          </a:xfrm>
          <a:prstGeom prst="rect">
            <a:avLst/>
          </a:prstGeom>
        </p:spPr>
        <p:txBody>
          <a:bodyPr anchor="b" anchorCtr="0">
            <a:noAutofit/>
          </a:bodyPr>
          <a:lstStyle>
            <a:lvl1pPr marL="0" indent="0" algn="l">
              <a:lnSpc>
                <a:spcPts val="2800"/>
              </a:lnSpc>
              <a:spcBef>
                <a:spcPts val="0"/>
              </a:spcBef>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3499736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ext page">
    <p:spTree>
      <p:nvGrpSpPr>
        <p:cNvPr id="1" name=""/>
        <p:cNvGrpSpPr/>
        <p:nvPr/>
      </p:nvGrpSpPr>
      <p:grpSpPr>
        <a:xfrm>
          <a:off x="0" y="0"/>
          <a:ext cx="0" cy="0"/>
          <a:chOff x="0" y="0"/>
          <a:chExt cx="0" cy="0"/>
        </a:xfrm>
      </p:grpSpPr>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131395"/>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3" y="5934157"/>
            <a:ext cx="7714001"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12" name="Freeform 11">
            <a:extLst>
              <a:ext uri="{FF2B5EF4-FFF2-40B4-BE49-F238E27FC236}">
                <a16:creationId xmlns:a16="http://schemas.microsoft.com/office/drawing/2014/main" id="{D6C9F3A9-FF7B-B64C-98B1-A3568D60F172}"/>
              </a:ext>
            </a:extLst>
          </p:cNvPr>
          <p:cNvSpPr/>
          <p:nvPr userDrawn="1"/>
        </p:nvSpPr>
        <p:spPr>
          <a:xfrm>
            <a:off x="8503589" y="4964494"/>
            <a:ext cx="3694176" cy="1889517"/>
          </a:xfrm>
          <a:custGeom>
            <a:avLst/>
            <a:gdLst>
              <a:gd name="connsiteX0" fmla="*/ 4886794 w 4894289"/>
              <a:gd name="connsiteY0" fmla="*/ 0 h 2503357"/>
              <a:gd name="connsiteX1" fmla="*/ 0 w 4894289"/>
              <a:gd name="connsiteY1" fmla="*/ 2503357 h 2503357"/>
              <a:gd name="connsiteX2" fmla="*/ 4894289 w 4894289"/>
              <a:gd name="connsiteY2" fmla="*/ 2503357 h 2503357"/>
              <a:gd name="connsiteX3" fmla="*/ 4886794 w 4894289"/>
              <a:gd name="connsiteY3" fmla="*/ 0 h 2503357"/>
            </a:gdLst>
            <a:ahLst/>
            <a:cxnLst>
              <a:cxn ang="0">
                <a:pos x="connsiteX0" y="connsiteY0"/>
              </a:cxn>
              <a:cxn ang="0">
                <a:pos x="connsiteX1" y="connsiteY1"/>
              </a:cxn>
              <a:cxn ang="0">
                <a:pos x="connsiteX2" y="connsiteY2"/>
              </a:cxn>
              <a:cxn ang="0">
                <a:pos x="connsiteX3" y="connsiteY3"/>
              </a:cxn>
            </a:cxnLst>
            <a:rect l="l" t="t" r="r" b="b"/>
            <a:pathLst>
              <a:path w="4894289" h="2503357">
                <a:moveTo>
                  <a:pt x="4886794" y="0"/>
                </a:moveTo>
                <a:lnTo>
                  <a:pt x="0" y="2503357"/>
                </a:lnTo>
                <a:lnTo>
                  <a:pt x="4894289" y="2503357"/>
                </a:lnTo>
                <a:cubicBezTo>
                  <a:pt x="4891791" y="1668905"/>
                  <a:pt x="4889292" y="834452"/>
                  <a:pt x="488679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Content Placeholder 3">
            <a:extLst>
              <a:ext uri="{FF2B5EF4-FFF2-40B4-BE49-F238E27FC236}">
                <a16:creationId xmlns:a16="http://schemas.microsoft.com/office/drawing/2014/main" id="{7058457C-E2CC-5442-B79D-A36608A9482A}"/>
              </a:ext>
            </a:extLst>
          </p:cNvPr>
          <p:cNvSpPr>
            <a:spLocks noGrp="1"/>
          </p:cNvSpPr>
          <p:nvPr>
            <p:ph sz="half" idx="2" hasCustomPrompt="1"/>
          </p:nvPr>
        </p:nvSpPr>
        <p:spPr>
          <a:xfrm>
            <a:off x="391267" y="2076899"/>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2" name="Content Placeholder 3">
            <a:extLst>
              <a:ext uri="{FF2B5EF4-FFF2-40B4-BE49-F238E27FC236}">
                <a16:creationId xmlns:a16="http://schemas.microsoft.com/office/drawing/2014/main" id="{2BB90D39-6EC5-8E44-8732-1B679797EF60}"/>
              </a:ext>
            </a:extLst>
          </p:cNvPr>
          <p:cNvSpPr>
            <a:spLocks noGrp="1"/>
          </p:cNvSpPr>
          <p:nvPr>
            <p:ph sz="half" idx="13" hasCustomPrompt="1"/>
          </p:nvPr>
        </p:nvSpPr>
        <p:spPr>
          <a:xfrm>
            <a:off x="391267" y="3202206"/>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23" name="Content Placeholder 3">
            <a:extLst>
              <a:ext uri="{FF2B5EF4-FFF2-40B4-BE49-F238E27FC236}">
                <a16:creationId xmlns:a16="http://schemas.microsoft.com/office/drawing/2014/main" id="{F8C1FED0-99C9-1C4F-9933-AEE776C5AD00}"/>
              </a:ext>
            </a:extLst>
          </p:cNvPr>
          <p:cNvSpPr>
            <a:spLocks noGrp="1"/>
          </p:cNvSpPr>
          <p:nvPr>
            <p:ph sz="half" idx="14" hasCustomPrompt="1"/>
          </p:nvPr>
        </p:nvSpPr>
        <p:spPr>
          <a:xfrm>
            <a:off x="391267" y="4237175"/>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24" name="Content Placeholder 3">
            <a:extLst>
              <a:ext uri="{FF2B5EF4-FFF2-40B4-BE49-F238E27FC236}">
                <a16:creationId xmlns:a16="http://schemas.microsoft.com/office/drawing/2014/main" id="{3CE3E40C-3BEA-2B47-8540-D8286D80543A}"/>
              </a:ext>
            </a:extLst>
          </p:cNvPr>
          <p:cNvSpPr>
            <a:spLocks noGrp="1"/>
          </p:cNvSpPr>
          <p:nvPr>
            <p:ph sz="half" idx="15" hasCustomPrompt="1"/>
          </p:nvPr>
        </p:nvSpPr>
        <p:spPr>
          <a:xfrm>
            <a:off x="6196644" y="2076899"/>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25" name="Content Placeholder 3">
            <a:extLst>
              <a:ext uri="{FF2B5EF4-FFF2-40B4-BE49-F238E27FC236}">
                <a16:creationId xmlns:a16="http://schemas.microsoft.com/office/drawing/2014/main" id="{B059FE88-28EA-5B42-BDAE-9C472214D5D0}"/>
              </a:ext>
            </a:extLst>
          </p:cNvPr>
          <p:cNvSpPr>
            <a:spLocks noGrp="1"/>
          </p:cNvSpPr>
          <p:nvPr>
            <p:ph sz="half" idx="16" hasCustomPrompt="1"/>
          </p:nvPr>
        </p:nvSpPr>
        <p:spPr>
          <a:xfrm>
            <a:off x="6196644" y="3202206"/>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6" name="Content Placeholder 3">
            <a:extLst>
              <a:ext uri="{FF2B5EF4-FFF2-40B4-BE49-F238E27FC236}">
                <a16:creationId xmlns:a16="http://schemas.microsoft.com/office/drawing/2014/main" id="{DF888DDE-BE76-2248-9335-5FA5C9188DC1}"/>
              </a:ext>
            </a:extLst>
          </p:cNvPr>
          <p:cNvSpPr>
            <a:spLocks noGrp="1"/>
          </p:cNvSpPr>
          <p:nvPr>
            <p:ph sz="half" idx="17" hasCustomPrompt="1"/>
          </p:nvPr>
        </p:nvSpPr>
        <p:spPr>
          <a:xfrm>
            <a:off x="6196644" y="4237175"/>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Tree>
    <p:extLst>
      <p:ext uri="{BB962C8B-B14F-4D97-AF65-F5344CB8AC3E}">
        <p14:creationId xmlns:p14="http://schemas.microsoft.com/office/powerpoint/2010/main" val="3740428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ext pag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87B87EB8-D666-1941-B541-561D5D6AB65A}"/>
              </a:ext>
            </a:extLst>
          </p:cNvPr>
          <p:cNvSpPr/>
          <p:nvPr userDrawn="1"/>
        </p:nvSpPr>
        <p:spPr>
          <a:xfrm>
            <a:off x="8080744" y="0"/>
            <a:ext cx="4111256" cy="1482113"/>
          </a:xfrm>
          <a:custGeom>
            <a:avLst/>
            <a:gdLst>
              <a:gd name="connsiteX0" fmla="*/ 0 w 4722565"/>
              <a:gd name="connsiteY0" fmla="*/ 0 h 1702491"/>
              <a:gd name="connsiteX1" fmla="*/ 4722565 w 4722565"/>
              <a:gd name="connsiteY1" fmla="*/ 0 h 1702491"/>
              <a:gd name="connsiteX2" fmla="*/ 4722565 w 4722565"/>
              <a:gd name="connsiteY2" fmla="*/ 1255639 h 1702491"/>
              <a:gd name="connsiteX3" fmla="*/ 4599025 w 4722565"/>
              <a:gd name="connsiteY3" fmla="*/ 1323256 h 1702491"/>
              <a:gd name="connsiteX4" fmla="*/ 2958939 w 4722565"/>
              <a:gd name="connsiteY4" fmla="*/ 1702491 h 1702491"/>
              <a:gd name="connsiteX5" fmla="*/ 72774 w 4722565"/>
              <a:gd name="connsiteY5" fmla="*/ 153086 h 1702491"/>
              <a:gd name="connsiteX6" fmla="*/ 0 w 4722565"/>
              <a:gd name="connsiteY6" fmla="*/ 0 h 17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2565" h="1702491">
                <a:moveTo>
                  <a:pt x="0" y="0"/>
                </a:moveTo>
                <a:lnTo>
                  <a:pt x="4722565" y="0"/>
                </a:lnTo>
                <a:lnTo>
                  <a:pt x="4722565" y="1255639"/>
                </a:lnTo>
                <a:lnTo>
                  <a:pt x="4599025" y="1323256"/>
                </a:lnTo>
                <a:cubicBezTo>
                  <a:pt x="4120991" y="1563885"/>
                  <a:pt x="3559544" y="1702491"/>
                  <a:pt x="2958939" y="1702491"/>
                </a:cubicBezTo>
                <a:cubicBezTo>
                  <a:pt x="1671926" y="1702491"/>
                  <a:pt x="564731" y="1066037"/>
                  <a:pt x="72774" y="153086"/>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3" name="Freeform 62">
            <a:extLst>
              <a:ext uri="{FF2B5EF4-FFF2-40B4-BE49-F238E27FC236}">
                <a16:creationId xmlns:a16="http://schemas.microsoft.com/office/drawing/2014/main" id="{5060E262-108F-A342-A252-1940088DD127}"/>
              </a:ext>
            </a:extLst>
          </p:cNvPr>
          <p:cNvSpPr/>
          <p:nvPr userDrawn="1"/>
        </p:nvSpPr>
        <p:spPr>
          <a:xfrm>
            <a:off x="0" y="5257978"/>
            <a:ext cx="5846759" cy="1600022"/>
          </a:xfrm>
          <a:custGeom>
            <a:avLst/>
            <a:gdLst>
              <a:gd name="connsiteX0" fmla="*/ 2442046 w 5846759"/>
              <a:gd name="connsiteY0" fmla="*/ 0 h 1600022"/>
              <a:gd name="connsiteX1" fmla="*/ 5660568 w 5846759"/>
              <a:gd name="connsiteY1" fmla="*/ 1363835 h 1600022"/>
              <a:gd name="connsiteX2" fmla="*/ 5846759 w 5846759"/>
              <a:gd name="connsiteY2" fmla="*/ 1600022 h 1600022"/>
              <a:gd name="connsiteX3" fmla="*/ 0 w 5846759"/>
              <a:gd name="connsiteY3" fmla="*/ 1600022 h 1600022"/>
              <a:gd name="connsiteX4" fmla="*/ 0 w 5846759"/>
              <a:gd name="connsiteY4" fmla="*/ 695981 h 1600022"/>
              <a:gd name="connsiteX5" fmla="*/ 132981 w 5846759"/>
              <a:gd name="connsiteY5" fmla="*/ 613125 h 1600022"/>
              <a:gd name="connsiteX6" fmla="*/ 2442046 w 5846759"/>
              <a:gd name="connsiteY6" fmla="*/ 0 h 160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6759" h="1600022">
                <a:moveTo>
                  <a:pt x="2442046" y="0"/>
                </a:moveTo>
                <a:cubicBezTo>
                  <a:pt x="3767462" y="0"/>
                  <a:pt x="4940933" y="537801"/>
                  <a:pt x="5660568" y="1363835"/>
                </a:cubicBezTo>
                <a:lnTo>
                  <a:pt x="5846759" y="1600022"/>
                </a:lnTo>
                <a:lnTo>
                  <a:pt x="0" y="1600022"/>
                </a:lnTo>
                <a:lnTo>
                  <a:pt x="0" y="695981"/>
                </a:lnTo>
                <a:lnTo>
                  <a:pt x="132981" y="613125"/>
                </a:lnTo>
                <a:cubicBezTo>
                  <a:pt x="783202" y="227221"/>
                  <a:pt x="1580526" y="0"/>
                  <a:pt x="244204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131395"/>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3" y="5934157"/>
            <a:ext cx="7610307"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24" name="Content Placeholder 3">
            <a:extLst>
              <a:ext uri="{FF2B5EF4-FFF2-40B4-BE49-F238E27FC236}">
                <a16:creationId xmlns:a16="http://schemas.microsoft.com/office/drawing/2014/main" id="{50134C7B-614A-F548-A223-09AC4B7D4011}"/>
              </a:ext>
            </a:extLst>
          </p:cNvPr>
          <p:cNvSpPr>
            <a:spLocks noGrp="1"/>
          </p:cNvSpPr>
          <p:nvPr>
            <p:ph sz="half" idx="2" hasCustomPrompt="1"/>
          </p:nvPr>
        </p:nvSpPr>
        <p:spPr>
          <a:xfrm>
            <a:off x="391267" y="2076899"/>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5" name="Content Placeholder 3">
            <a:extLst>
              <a:ext uri="{FF2B5EF4-FFF2-40B4-BE49-F238E27FC236}">
                <a16:creationId xmlns:a16="http://schemas.microsoft.com/office/drawing/2014/main" id="{3732856D-6169-B04C-B83D-C097AD39B0D2}"/>
              </a:ext>
            </a:extLst>
          </p:cNvPr>
          <p:cNvSpPr>
            <a:spLocks noGrp="1"/>
          </p:cNvSpPr>
          <p:nvPr>
            <p:ph sz="half" idx="13" hasCustomPrompt="1"/>
          </p:nvPr>
        </p:nvSpPr>
        <p:spPr>
          <a:xfrm>
            <a:off x="391267" y="3202206"/>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26" name="Content Placeholder 3">
            <a:extLst>
              <a:ext uri="{FF2B5EF4-FFF2-40B4-BE49-F238E27FC236}">
                <a16:creationId xmlns:a16="http://schemas.microsoft.com/office/drawing/2014/main" id="{8EB3188B-4FB4-4A47-B2CB-69816B06D24D}"/>
              </a:ext>
            </a:extLst>
          </p:cNvPr>
          <p:cNvSpPr>
            <a:spLocks noGrp="1"/>
          </p:cNvSpPr>
          <p:nvPr>
            <p:ph sz="half" idx="14" hasCustomPrompt="1"/>
          </p:nvPr>
        </p:nvSpPr>
        <p:spPr>
          <a:xfrm>
            <a:off x="391267" y="4237175"/>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28" name="Content Placeholder 3">
            <a:extLst>
              <a:ext uri="{FF2B5EF4-FFF2-40B4-BE49-F238E27FC236}">
                <a16:creationId xmlns:a16="http://schemas.microsoft.com/office/drawing/2014/main" id="{2A7F6B50-03F8-B34F-89C9-518C77507F3F}"/>
              </a:ext>
            </a:extLst>
          </p:cNvPr>
          <p:cNvSpPr>
            <a:spLocks noGrp="1"/>
          </p:cNvSpPr>
          <p:nvPr>
            <p:ph sz="half" idx="15" hasCustomPrompt="1"/>
          </p:nvPr>
        </p:nvSpPr>
        <p:spPr>
          <a:xfrm>
            <a:off x="6196644" y="2076899"/>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29" name="Content Placeholder 3">
            <a:extLst>
              <a:ext uri="{FF2B5EF4-FFF2-40B4-BE49-F238E27FC236}">
                <a16:creationId xmlns:a16="http://schemas.microsoft.com/office/drawing/2014/main" id="{E7959469-396B-2E46-A5BC-8EB5301D69D0}"/>
              </a:ext>
            </a:extLst>
          </p:cNvPr>
          <p:cNvSpPr>
            <a:spLocks noGrp="1"/>
          </p:cNvSpPr>
          <p:nvPr>
            <p:ph sz="half" idx="16" hasCustomPrompt="1"/>
          </p:nvPr>
        </p:nvSpPr>
        <p:spPr>
          <a:xfrm>
            <a:off x="6196644" y="3202206"/>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30" name="Content Placeholder 3">
            <a:extLst>
              <a:ext uri="{FF2B5EF4-FFF2-40B4-BE49-F238E27FC236}">
                <a16:creationId xmlns:a16="http://schemas.microsoft.com/office/drawing/2014/main" id="{DEE7FFFD-7495-0847-8147-EF8EF891D3BB}"/>
              </a:ext>
            </a:extLst>
          </p:cNvPr>
          <p:cNvSpPr>
            <a:spLocks noGrp="1"/>
          </p:cNvSpPr>
          <p:nvPr>
            <p:ph sz="half" idx="17" hasCustomPrompt="1"/>
          </p:nvPr>
        </p:nvSpPr>
        <p:spPr>
          <a:xfrm>
            <a:off x="6196644" y="4237175"/>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Tree>
    <p:extLst>
      <p:ext uri="{BB962C8B-B14F-4D97-AF65-F5344CB8AC3E}">
        <p14:creationId xmlns:p14="http://schemas.microsoft.com/office/powerpoint/2010/main" val="2533647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page">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6199F59B-63C4-D84F-BC9D-1A294152F4A1}"/>
              </a:ext>
            </a:extLst>
          </p:cNvPr>
          <p:cNvSpPr/>
          <p:nvPr userDrawn="1"/>
        </p:nvSpPr>
        <p:spPr>
          <a:xfrm>
            <a:off x="0" y="0"/>
            <a:ext cx="12192000" cy="6858000"/>
          </a:xfrm>
          <a:custGeom>
            <a:avLst/>
            <a:gdLst>
              <a:gd name="connsiteX0" fmla="*/ 0 w 12204193"/>
              <a:gd name="connsiteY0" fmla="*/ 0 h 6890236"/>
              <a:gd name="connsiteX1" fmla="*/ 5759285 w 12204193"/>
              <a:gd name="connsiteY1" fmla="*/ 0 h 6890236"/>
              <a:gd name="connsiteX2" fmla="*/ 6065840 w 12204193"/>
              <a:gd name="connsiteY2" fmla="*/ 82945 h 6890236"/>
              <a:gd name="connsiteX3" fmla="*/ 12156742 w 12204193"/>
              <a:gd name="connsiteY3" fmla="*/ 5122192 h 6890236"/>
              <a:gd name="connsiteX4" fmla="*/ 12204193 w 12204193"/>
              <a:gd name="connsiteY4" fmla="*/ 5239755 h 6890236"/>
              <a:gd name="connsiteX5" fmla="*/ 12204193 w 12204193"/>
              <a:gd name="connsiteY5" fmla="*/ 6890236 h 6890236"/>
              <a:gd name="connsiteX6" fmla="*/ 0 w 12204193"/>
              <a:gd name="connsiteY6" fmla="*/ 6890236 h 6890236"/>
              <a:gd name="connsiteX7" fmla="*/ 0 w 12204193"/>
              <a:gd name="connsiteY7" fmla="*/ 0 h 68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193" h="6890236">
                <a:moveTo>
                  <a:pt x="0" y="0"/>
                </a:moveTo>
                <a:lnTo>
                  <a:pt x="5759285" y="0"/>
                </a:lnTo>
                <a:lnTo>
                  <a:pt x="6065840" y="82945"/>
                </a:lnTo>
                <a:cubicBezTo>
                  <a:pt x="8904144" y="913705"/>
                  <a:pt x="11153500" y="2774595"/>
                  <a:pt x="12156742" y="5122192"/>
                </a:cubicBezTo>
                <a:lnTo>
                  <a:pt x="12204193" y="5239755"/>
                </a:lnTo>
                <a:lnTo>
                  <a:pt x="12204193" y="6890236"/>
                </a:lnTo>
                <a:lnTo>
                  <a:pt x="0" y="689023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131395"/>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3" y="5934157"/>
            <a:ext cx="8091073"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24" name="Content Placeholder 3">
            <a:extLst>
              <a:ext uri="{FF2B5EF4-FFF2-40B4-BE49-F238E27FC236}">
                <a16:creationId xmlns:a16="http://schemas.microsoft.com/office/drawing/2014/main" id="{76C4956E-30C7-7144-BD7F-E17ADE48A9D1}"/>
              </a:ext>
            </a:extLst>
          </p:cNvPr>
          <p:cNvSpPr>
            <a:spLocks noGrp="1"/>
          </p:cNvSpPr>
          <p:nvPr>
            <p:ph sz="half" idx="2" hasCustomPrompt="1"/>
          </p:nvPr>
        </p:nvSpPr>
        <p:spPr>
          <a:xfrm>
            <a:off x="391267" y="2076899"/>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5" name="Content Placeholder 3">
            <a:extLst>
              <a:ext uri="{FF2B5EF4-FFF2-40B4-BE49-F238E27FC236}">
                <a16:creationId xmlns:a16="http://schemas.microsoft.com/office/drawing/2014/main" id="{28E38057-D6E8-F640-A3A9-C68540FFFCB6}"/>
              </a:ext>
            </a:extLst>
          </p:cNvPr>
          <p:cNvSpPr>
            <a:spLocks noGrp="1"/>
          </p:cNvSpPr>
          <p:nvPr>
            <p:ph sz="half" idx="13" hasCustomPrompt="1"/>
          </p:nvPr>
        </p:nvSpPr>
        <p:spPr>
          <a:xfrm>
            <a:off x="391267" y="3202206"/>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26" name="Content Placeholder 3">
            <a:extLst>
              <a:ext uri="{FF2B5EF4-FFF2-40B4-BE49-F238E27FC236}">
                <a16:creationId xmlns:a16="http://schemas.microsoft.com/office/drawing/2014/main" id="{3A0C228E-C761-554F-BDE5-EFB902910494}"/>
              </a:ext>
            </a:extLst>
          </p:cNvPr>
          <p:cNvSpPr>
            <a:spLocks noGrp="1"/>
          </p:cNvSpPr>
          <p:nvPr>
            <p:ph sz="half" idx="14" hasCustomPrompt="1"/>
          </p:nvPr>
        </p:nvSpPr>
        <p:spPr>
          <a:xfrm>
            <a:off x="391267" y="4237175"/>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28" name="Content Placeholder 3">
            <a:extLst>
              <a:ext uri="{FF2B5EF4-FFF2-40B4-BE49-F238E27FC236}">
                <a16:creationId xmlns:a16="http://schemas.microsoft.com/office/drawing/2014/main" id="{16C09703-DF46-F546-8E7A-F15CCA9EB431}"/>
              </a:ext>
            </a:extLst>
          </p:cNvPr>
          <p:cNvSpPr>
            <a:spLocks noGrp="1"/>
          </p:cNvSpPr>
          <p:nvPr>
            <p:ph sz="half" idx="15" hasCustomPrompt="1"/>
          </p:nvPr>
        </p:nvSpPr>
        <p:spPr>
          <a:xfrm>
            <a:off x="6196644" y="2076899"/>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29" name="Content Placeholder 3">
            <a:extLst>
              <a:ext uri="{FF2B5EF4-FFF2-40B4-BE49-F238E27FC236}">
                <a16:creationId xmlns:a16="http://schemas.microsoft.com/office/drawing/2014/main" id="{83B8E4BB-2D67-A148-A14F-004768A9EE4C}"/>
              </a:ext>
            </a:extLst>
          </p:cNvPr>
          <p:cNvSpPr>
            <a:spLocks noGrp="1"/>
          </p:cNvSpPr>
          <p:nvPr>
            <p:ph sz="half" idx="16" hasCustomPrompt="1"/>
          </p:nvPr>
        </p:nvSpPr>
        <p:spPr>
          <a:xfrm>
            <a:off x="6196644" y="3202206"/>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30" name="Content Placeholder 3">
            <a:extLst>
              <a:ext uri="{FF2B5EF4-FFF2-40B4-BE49-F238E27FC236}">
                <a16:creationId xmlns:a16="http://schemas.microsoft.com/office/drawing/2014/main" id="{A4645B42-A7A2-D248-88C4-3C4EBFE43E75}"/>
              </a:ext>
            </a:extLst>
          </p:cNvPr>
          <p:cNvSpPr>
            <a:spLocks noGrp="1"/>
          </p:cNvSpPr>
          <p:nvPr>
            <p:ph sz="half" idx="17" hasCustomPrompt="1"/>
          </p:nvPr>
        </p:nvSpPr>
        <p:spPr>
          <a:xfrm>
            <a:off x="6196644" y="4237175"/>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Tree>
    <p:extLst>
      <p:ext uri="{BB962C8B-B14F-4D97-AF65-F5344CB8AC3E}">
        <p14:creationId xmlns:p14="http://schemas.microsoft.com/office/powerpoint/2010/main" val="859951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ext page">
    <p:spTree>
      <p:nvGrpSpPr>
        <p:cNvPr id="1" name=""/>
        <p:cNvGrpSpPr/>
        <p:nvPr/>
      </p:nvGrpSpPr>
      <p:grpSpPr>
        <a:xfrm>
          <a:off x="0" y="0"/>
          <a:ext cx="0" cy="0"/>
          <a:chOff x="0" y="0"/>
          <a:chExt cx="0" cy="0"/>
        </a:xfrm>
      </p:grpSpPr>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131395"/>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3" y="5934157"/>
            <a:ext cx="8131689"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13" name="Content Placeholder 3">
            <a:extLst>
              <a:ext uri="{FF2B5EF4-FFF2-40B4-BE49-F238E27FC236}">
                <a16:creationId xmlns:a16="http://schemas.microsoft.com/office/drawing/2014/main" id="{17A07708-2C2E-2644-8ABD-A75DF357C829}"/>
              </a:ext>
            </a:extLst>
          </p:cNvPr>
          <p:cNvSpPr>
            <a:spLocks noGrp="1"/>
          </p:cNvSpPr>
          <p:nvPr>
            <p:ph sz="half" idx="2" hasCustomPrompt="1"/>
          </p:nvPr>
        </p:nvSpPr>
        <p:spPr>
          <a:xfrm>
            <a:off x="391267" y="2076899"/>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14" name="Content Placeholder 3">
            <a:extLst>
              <a:ext uri="{FF2B5EF4-FFF2-40B4-BE49-F238E27FC236}">
                <a16:creationId xmlns:a16="http://schemas.microsoft.com/office/drawing/2014/main" id="{3D375495-38F5-9546-A74A-7DD8CDA2B881}"/>
              </a:ext>
            </a:extLst>
          </p:cNvPr>
          <p:cNvSpPr>
            <a:spLocks noGrp="1"/>
          </p:cNvSpPr>
          <p:nvPr>
            <p:ph sz="half" idx="13" hasCustomPrompt="1"/>
          </p:nvPr>
        </p:nvSpPr>
        <p:spPr>
          <a:xfrm>
            <a:off x="391267" y="3202206"/>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15" name="Content Placeholder 3">
            <a:extLst>
              <a:ext uri="{FF2B5EF4-FFF2-40B4-BE49-F238E27FC236}">
                <a16:creationId xmlns:a16="http://schemas.microsoft.com/office/drawing/2014/main" id="{4F490A92-E5D7-6246-9B7B-717B66B95D44}"/>
              </a:ext>
            </a:extLst>
          </p:cNvPr>
          <p:cNvSpPr>
            <a:spLocks noGrp="1"/>
          </p:cNvSpPr>
          <p:nvPr>
            <p:ph sz="half" idx="14" hasCustomPrompt="1"/>
          </p:nvPr>
        </p:nvSpPr>
        <p:spPr>
          <a:xfrm>
            <a:off x="391267" y="4237175"/>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19" name="Content Placeholder 3">
            <a:extLst>
              <a:ext uri="{FF2B5EF4-FFF2-40B4-BE49-F238E27FC236}">
                <a16:creationId xmlns:a16="http://schemas.microsoft.com/office/drawing/2014/main" id="{73975C47-EDA7-7749-A74B-DBD789818C4C}"/>
              </a:ext>
            </a:extLst>
          </p:cNvPr>
          <p:cNvSpPr>
            <a:spLocks noGrp="1"/>
          </p:cNvSpPr>
          <p:nvPr>
            <p:ph sz="half" idx="15" hasCustomPrompt="1"/>
          </p:nvPr>
        </p:nvSpPr>
        <p:spPr>
          <a:xfrm>
            <a:off x="6196644" y="2076899"/>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20" name="Content Placeholder 3">
            <a:extLst>
              <a:ext uri="{FF2B5EF4-FFF2-40B4-BE49-F238E27FC236}">
                <a16:creationId xmlns:a16="http://schemas.microsoft.com/office/drawing/2014/main" id="{4957450C-9CE2-E241-BB52-DCD0C51B7ECF}"/>
              </a:ext>
            </a:extLst>
          </p:cNvPr>
          <p:cNvSpPr>
            <a:spLocks noGrp="1"/>
          </p:cNvSpPr>
          <p:nvPr>
            <p:ph sz="half" idx="16" hasCustomPrompt="1"/>
          </p:nvPr>
        </p:nvSpPr>
        <p:spPr>
          <a:xfrm>
            <a:off x="6196644" y="3202206"/>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7" name="Content Placeholder 3">
            <a:extLst>
              <a:ext uri="{FF2B5EF4-FFF2-40B4-BE49-F238E27FC236}">
                <a16:creationId xmlns:a16="http://schemas.microsoft.com/office/drawing/2014/main" id="{225063E9-1082-164E-8AA9-5D82A1AEF43B}"/>
              </a:ext>
            </a:extLst>
          </p:cNvPr>
          <p:cNvSpPr>
            <a:spLocks noGrp="1"/>
          </p:cNvSpPr>
          <p:nvPr>
            <p:ph sz="half" idx="17" hasCustomPrompt="1"/>
          </p:nvPr>
        </p:nvSpPr>
        <p:spPr>
          <a:xfrm>
            <a:off x="6196644" y="4237175"/>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2" name="Freeform 21">
            <a:extLst>
              <a:ext uri="{FF2B5EF4-FFF2-40B4-BE49-F238E27FC236}">
                <a16:creationId xmlns:a16="http://schemas.microsoft.com/office/drawing/2014/main" id="{5BD3E417-765E-2345-BC88-53E0F288D8F5}"/>
              </a:ext>
            </a:extLst>
          </p:cNvPr>
          <p:cNvSpPr/>
          <p:nvPr userDrawn="1"/>
        </p:nvSpPr>
        <p:spPr>
          <a:xfrm>
            <a:off x="8503589" y="4965887"/>
            <a:ext cx="3694176" cy="1889517"/>
          </a:xfrm>
          <a:custGeom>
            <a:avLst/>
            <a:gdLst>
              <a:gd name="connsiteX0" fmla="*/ 4886794 w 4894289"/>
              <a:gd name="connsiteY0" fmla="*/ 0 h 2503357"/>
              <a:gd name="connsiteX1" fmla="*/ 0 w 4894289"/>
              <a:gd name="connsiteY1" fmla="*/ 2503357 h 2503357"/>
              <a:gd name="connsiteX2" fmla="*/ 4894289 w 4894289"/>
              <a:gd name="connsiteY2" fmla="*/ 2503357 h 2503357"/>
              <a:gd name="connsiteX3" fmla="*/ 4886794 w 4894289"/>
              <a:gd name="connsiteY3" fmla="*/ 0 h 2503357"/>
            </a:gdLst>
            <a:ahLst/>
            <a:cxnLst>
              <a:cxn ang="0">
                <a:pos x="connsiteX0" y="connsiteY0"/>
              </a:cxn>
              <a:cxn ang="0">
                <a:pos x="connsiteX1" y="connsiteY1"/>
              </a:cxn>
              <a:cxn ang="0">
                <a:pos x="connsiteX2" y="connsiteY2"/>
              </a:cxn>
              <a:cxn ang="0">
                <a:pos x="connsiteX3" y="connsiteY3"/>
              </a:cxn>
            </a:cxnLst>
            <a:rect l="l" t="t" r="r" b="b"/>
            <a:pathLst>
              <a:path w="4894289" h="2503357">
                <a:moveTo>
                  <a:pt x="4886794" y="0"/>
                </a:moveTo>
                <a:lnTo>
                  <a:pt x="0" y="2503357"/>
                </a:lnTo>
                <a:lnTo>
                  <a:pt x="4894289" y="2503357"/>
                </a:lnTo>
                <a:cubicBezTo>
                  <a:pt x="4891791" y="1668905"/>
                  <a:pt x="4889292" y="834452"/>
                  <a:pt x="4886794" y="0"/>
                </a:cubicBezTo>
                <a:close/>
              </a:path>
            </a:pathLst>
          </a:cu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3D78FE8A-06AC-1740-B63A-2281D05ABF60}"/>
              </a:ext>
            </a:extLst>
          </p:cNvPr>
          <p:cNvPicPr>
            <a:picLocks noChangeAspect="1"/>
          </p:cNvPicPr>
          <p:nvPr userDrawn="1"/>
        </p:nvPicPr>
        <p:blipFill>
          <a:blip r:embed="rId2"/>
          <a:stretch>
            <a:fillRect/>
          </a:stretch>
        </p:blipFill>
        <p:spPr>
          <a:xfrm>
            <a:off x="10660216" y="5839259"/>
            <a:ext cx="1079500" cy="571500"/>
          </a:xfrm>
          <a:prstGeom prst="rect">
            <a:avLst/>
          </a:prstGeom>
        </p:spPr>
      </p:pic>
    </p:spTree>
    <p:extLst>
      <p:ext uri="{BB962C8B-B14F-4D97-AF65-F5344CB8AC3E}">
        <p14:creationId xmlns:p14="http://schemas.microsoft.com/office/powerpoint/2010/main" val="3883223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ext page">
    <p:spTree>
      <p:nvGrpSpPr>
        <p:cNvPr id="1" name=""/>
        <p:cNvGrpSpPr/>
        <p:nvPr/>
      </p:nvGrpSpPr>
      <p:grpSpPr>
        <a:xfrm>
          <a:off x="0" y="0"/>
          <a:ext cx="0" cy="0"/>
          <a:chOff x="0" y="0"/>
          <a:chExt cx="0" cy="0"/>
        </a:xfrm>
      </p:grpSpPr>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131395"/>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3" y="5934157"/>
            <a:ext cx="8131689"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21" name="Right Triangle 20">
            <a:extLst>
              <a:ext uri="{FF2B5EF4-FFF2-40B4-BE49-F238E27FC236}">
                <a16:creationId xmlns:a16="http://schemas.microsoft.com/office/drawing/2014/main" id="{D4DF77AE-4481-3D4E-96FC-7BA110A31A28}"/>
              </a:ext>
            </a:extLst>
          </p:cNvPr>
          <p:cNvSpPr/>
          <p:nvPr userDrawn="1"/>
        </p:nvSpPr>
        <p:spPr>
          <a:xfrm flipH="1">
            <a:off x="8707395" y="0"/>
            <a:ext cx="3484605"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ontent Placeholder 3">
            <a:extLst>
              <a:ext uri="{FF2B5EF4-FFF2-40B4-BE49-F238E27FC236}">
                <a16:creationId xmlns:a16="http://schemas.microsoft.com/office/drawing/2014/main" id="{A2093AF0-6AF0-3144-832E-2DBE2FCFAA29}"/>
              </a:ext>
            </a:extLst>
          </p:cNvPr>
          <p:cNvSpPr>
            <a:spLocks noGrp="1"/>
          </p:cNvSpPr>
          <p:nvPr>
            <p:ph sz="half" idx="2" hasCustomPrompt="1"/>
          </p:nvPr>
        </p:nvSpPr>
        <p:spPr>
          <a:xfrm>
            <a:off x="391267" y="2076899"/>
            <a:ext cx="5418670" cy="988036"/>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25" name="Content Placeholder 3">
            <a:extLst>
              <a:ext uri="{FF2B5EF4-FFF2-40B4-BE49-F238E27FC236}">
                <a16:creationId xmlns:a16="http://schemas.microsoft.com/office/drawing/2014/main" id="{3BE3B411-7B17-8F48-A5BE-DC5DC68A7180}"/>
              </a:ext>
            </a:extLst>
          </p:cNvPr>
          <p:cNvSpPr>
            <a:spLocks noGrp="1"/>
          </p:cNvSpPr>
          <p:nvPr>
            <p:ph sz="half" idx="13" hasCustomPrompt="1"/>
          </p:nvPr>
        </p:nvSpPr>
        <p:spPr>
          <a:xfrm>
            <a:off x="391267" y="3202206"/>
            <a:ext cx="5418670" cy="954248"/>
          </a:xfrm>
          <a:prstGeom prst="rect">
            <a:avLst/>
          </a:prstGeom>
        </p:spPr>
        <p:txBody>
          <a:bodyPr>
            <a:noAutofit/>
          </a:bodyPr>
          <a:lstStyle>
            <a:lvl1pPr marL="0" indent="0">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26" name="Content Placeholder 3">
            <a:extLst>
              <a:ext uri="{FF2B5EF4-FFF2-40B4-BE49-F238E27FC236}">
                <a16:creationId xmlns:a16="http://schemas.microsoft.com/office/drawing/2014/main" id="{C7294FF1-AEB7-A841-BEAA-E23731B7029F}"/>
              </a:ext>
            </a:extLst>
          </p:cNvPr>
          <p:cNvSpPr>
            <a:spLocks noGrp="1"/>
          </p:cNvSpPr>
          <p:nvPr>
            <p:ph sz="half" idx="14" hasCustomPrompt="1"/>
          </p:nvPr>
        </p:nvSpPr>
        <p:spPr>
          <a:xfrm>
            <a:off x="391267" y="4237175"/>
            <a:ext cx="5418670" cy="1298126"/>
          </a:xfrm>
          <a:prstGeom prst="rect">
            <a:avLst/>
          </a:prstGeom>
        </p:spPr>
        <p:txBody>
          <a:bodyPr>
            <a:noAutofit/>
          </a:bodyPr>
          <a:lstStyle>
            <a:lvl1pPr marL="0" indent="0">
              <a:lnSpc>
                <a:spcPts val="1400"/>
              </a:lnSpc>
              <a:spcBef>
                <a:spcPts val="0"/>
              </a:spcBef>
              <a:spcAft>
                <a:spcPts val="200"/>
              </a:spcAft>
              <a:buClr>
                <a:schemeClr val="tx1"/>
              </a:buClr>
              <a:buSzPct val="110000"/>
              <a:buFontTx/>
              <a:buNone/>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 </a:t>
            </a:r>
          </a:p>
        </p:txBody>
      </p:sp>
      <p:sp>
        <p:nvSpPr>
          <p:cNvPr id="28" name="Content Placeholder 3">
            <a:extLst>
              <a:ext uri="{FF2B5EF4-FFF2-40B4-BE49-F238E27FC236}">
                <a16:creationId xmlns:a16="http://schemas.microsoft.com/office/drawing/2014/main" id="{9DC36E04-81A5-B64A-AA3C-185AC874CEC3}"/>
              </a:ext>
            </a:extLst>
          </p:cNvPr>
          <p:cNvSpPr>
            <a:spLocks noGrp="1"/>
          </p:cNvSpPr>
          <p:nvPr>
            <p:ph sz="half" idx="15" hasCustomPrompt="1"/>
          </p:nvPr>
        </p:nvSpPr>
        <p:spPr>
          <a:xfrm>
            <a:off x="6196644" y="2076899"/>
            <a:ext cx="5418670" cy="727892"/>
          </a:xfrm>
          <a:prstGeom prst="rect">
            <a:avLst/>
          </a:prstGeom>
        </p:spPr>
        <p:txBody>
          <a:bodyPr>
            <a:noAutofit/>
          </a:bodyPr>
          <a:lstStyle>
            <a:lvl1pPr marL="179388" marR="0" indent="-179388" algn="l" defTabSz="914400" rtl="0" eaLnBrk="1" fontAlgn="auto" latinLnBrk="0" hangingPunct="1">
              <a:lnSpc>
                <a:spcPts val="1800"/>
              </a:lnSpc>
              <a:spcBef>
                <a:spcPts val="0"/>
              </a:spcBef>
              <a:spcAft>
                <a:spcPts val="400"/>
              </a:spcAft>
              <a:buClr>
                <a:schemeClr val="tx1"/>
              </a:buClr>
              <a:buSzPct val="110000"/>
              <a:buFont typeface="Arial" panose="020B060402020202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t>
            </a:r>
          </a:p>
        </p:txBody>
      </p:sp>
      <p:sp>
        <p:nvSpPr>
          <p:cNvPr id="29" name="Content Placeholder 3">
            <a:extLst>
              <a:ext uri="{FF2B5EF4-FFF2-40B4-BE49-F238E27FC236}">
                <a16:creationId xmlns:a16="http://schemas.microsoft.com/office/drawing/2014/main" id="{E7D7EB9F-1A81-0042-8AAA-30F2E0CB99AA}"/>
              </a:ext>
            </a:extLst>
          </p:cNvPr>
          <p:cNvSpPr>
            <a:spLocks noGrp="1"/>
          </p:cNvSpPr>
          <p:nvPr>
            <p:ph sz="half" idx="16" hasCustomPrompt="1"/>
          </p:nvPr>
        </p:nvSpPr>
        <p:spPr>
          <a:xfrm>
            <a:off x="6196644" y="3202206"/>
            <a:ext cx="5418670" cy="727892"/>
          </a:xfrm>
          <a:prstGeom prst="rect">
            <a:avLst/>
          </a:prstGeom>
        </p:spPr>
        <p:txBody>
          <a:bodyPr>
            <a:noAutofit/>
          </a:bodyPr>
          <a:lstStyle>
            <a:lvl1pPr marL="171450" marR="0" indent="-171450" algn="l" defTabSz="914400" rtl="0" eaLnBrk="1" fontAlgn="auto" latinLnBrk="0" hangingPunct="1">
              <a:lnSpc>
                <a:spcPts val="1600"/>
              </a:lnSpc>
              <a:spcBef>
                <a:spcPts val="0"/>
              </a:spcBef>
              <a:spcAft>
                <a:spcPts val="300"/>
              </a:spcAft>
              <a:buClr>
                <a:schemeClr val="tx1"/>
              </a:buClr>
              <a:buSzPct val="110000"/>
              <a:buFont typeface="Arial" panose="020B0604020202020204" pitchFamily="34" charset="0"/>
              <a:buChar char="•"/>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
        <p:nvSpPr>
          <p:cNvPr id="30" name="Content Placeholder 3">
            <a:extLst>
              <a:ext uri="{FF2B5EF4-FFF2-40B4-BE49-F238E27FC236}">
                <a16:creationId xmlns:a16="http://schemas.microsoft.com/office/drawing/2014/main" id="{377573C6-7389-8745-B59F-C10F4A8C8699}"/>
              </a:ext>
            </a:extLst>
          </p:cNvPr>
          <p:cNvSpPr>
            <a:spLocks noGrp="1"/>
          </p:cNvSpPr>
          <p:nvPr>
            <p:ph sz="half" idx="17" hasCustomPrompt="1"/>
          </p:nvPr>
        </p:nvSpPr>
        <p:spPr>
          <a:xfrm>
            <a:off x="6196644" y="4237175"/>
            <a:ext cx="5418670" cy="1298126"/>
          </a:xfrm>
          <a:prstGeom prst="rect">
            <a:avLst/>
          </a:prstGeom>
        </p:spPr>
        <p:txBody>
          <a:bodyPr>
            <a:noAutofit/>
          </a:bodyPr>
          <a:lstStyle>
            <a:lvl1pPr marL="171450" marR="0" indent="-171450" algn="l" defTabSz="914400" rtl="0" eaLnBrk="1" fontAlgn="auto" latinLnBrk="0" hangingPunct="1">
              <a:lnSpc>
                <a:spcPts val="1400"/>
              </a:lnSpc>
              <a:spcBef>
                <a:spcPts val="0"/>
              </a:spcBef>
              <a:spcAft>
                <a:spcPts val="200"/>
              </a:spcAft>
              <a:buClr>
                <a:schemeClr val="tx1"/>
              </a:buClr>
              <a:buSzPct val="110000"/>
              <a:buFont typeface="Arial" panose="020B060402020202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10pt.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a:t>
            </a:r>
          </a:p>
        </p:txBody>
      </p:sp>
    </p:spTree>
    <p:extLst>
      <p:ext uri="{BB962C8B-B14F-4D97-AF65-F5344CB8AC3E}">
        <p14:creationId xmlns:p14="http://schemas.microsoft.com/office/powerpoint/2010/main" val="4214871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Quote page">
    <p:spTree>
      <p:nvGrpSpPr>
        <p:cNvPr id="1" name=""/>
        <p:cNvGrpSpPr/>
        <p:nvPr/>
      </p:nvGrpSpPr>
      <p:grpSpPr>
        <a:xfrm>
          <a:off x="0" y="0"/>
          <a:ext cx="0" cy="0"/>
          <a:chOff x="0" y="0"/>
          <a:chExt cx="0" cy="0"/>
        </a:xfrm>
      </p:grpSpPr>
      <p:sp>
        <p:nvSpPr>
          <p:cNvPr id="16" name="Date Placeholder 3">
            <a:extLst>
              <a:ext uri="{FF2B5EF4-FFF2-40B4-BE49-F238E27FC236}">
                <a16:creationId xmlns:a16="http://schemas.microsoft.com/office/drawing/2014/main" id="{7D204F6B-2AFE-5E4C-9B82-13578588E8F3}"/>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2">
            <a:extLst>
              <a:ext uri="{FF2B5EF4-FFF2-40B4-BE49-F238E27FC236}">
                <a16:creationId xmlns:a16="http://schemas.microsoft.com/office/drawing/2014/main" id="{301FDA7D-686A-9545-B7E2-D753E9F8402E}"/>
              </a:ext>
            </a:extLst>
          </p:cNvPr>
          <p:cNvSpPr>
            <a:spLocks noGrp="1"/>
          </p:cNvSpPr>
          <p:nvPr>
            <p:ph type="title"/>
          </p:nvPr>
        </p:nvSpPr>
        <p:spPr>
          <a:xfrm>
            <a:off x="392400" y="365125"/>
            <a:ext cx="10515600" cy="626400"/>
          </a:xfrm>
        </p:spPr>
        <p:txBody>
          <a:bodyPr>
            <a:noAutofit/>
          </a:bodyPr>
          <a:lstStyle>
            <a:lvl1pPr>
              <a:defRPr b="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31A2BFCD-5216-2743-BC38-6F1506C64C87}"/>
              </a:ext>
            </a:extLst>
          </p:cNvPr>
          <p:cNvSpPr>
            <a:spLocks noGrp="1"/>
          </p:cNvSpPr>
          <p:nvPr>
            <p:ph type="body" idx="10" hasCustomPrompt="1"/>
          </p:nvPr>
        </p:nvSpPr>
        <p:spPr>
          <a:xfrm>
            <a:off x="391265" y="1131395"/>
            <a:ext cx="11433475" cy="988036"/>
          </a:xfrm>
          <a:prstGeom prst="rect">
            <a:avLst/>
          </a:prstGeom>
        </p:spPr>
        <p:txBody>
          <a:bodyPr anchor="t" anchorCtr="0">
            <a:noAutofit/>
          </a:bodyPr>
          <a:lstStyle>
            <a:lvl1pPr marL="0" indent="0">
              <a:lnSpc>
                <a:spcPts val="2600"/>
              </a:lnSpc>
              <a:spcBef>
                <a:spcPts val="0"/>
              </a:spcBef>
              <a:buNone/>
              <a:defRPr sz="1800" b="1"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pPr lvl="0"/>
            <a:r>
              <a:rPr lang="en-GB" dirty="0"/>
              <a:t>Aenean </a:t>
            </a:r>
            <a:r>
              <a:rPr lang="en-GB" dirty="0" err="1"/>
              <a:t>commodo</a:t>
            </a:r>
            <a:r>
              <a:rPr lang="en-GB" dirty="0"/>
              <a:t> ligula </a:t>
            </a:r>
            <a:r>
              <a:rPr lang="en-GB" dirty="0" err="1"/>
              <a:t>eget</a:t>
            </a:r>
            <a:r>
              <a:rPr lang="en-GB" dirty="0"/>
              <a:t> </a:t>
            </a:r>
            <a:r>
              <a:rPr lang="en-GB" dirty="0" err="1"/>
              <a:t>dolor</a:t>
            </a:r>
            <a:r>
              <a:rPr lang="en-GB" dirty="0"/>
              <a:t>.</a:t>
            </a:r>
          </a:p>
        </p:txBody>
      </p:sp>
      <p:sp>
        <p:nvSpPr>
          <p:cNvPr id="18" name="Text Placeholder 6">
            <a:extLst>
              <a:ext uri="{FF2B5EF4-FFF2-40B4-BE49-F238E27FC236}">
                <a16:creationId xmlns:a16="http://schemas.microsoft.com/office/drawing/2014/main" id="{F2D058E6-7A1E-3647-B47E-FA2B6FFFD246}"/>
              </a:ext>
            </a:extLst>
          </p:cNvPr>
          <p:cNvSpPr>
            <a:spLocks noGrp="1"/>
          </p:cNvSpPr>
          <p:nvPr>
            <p:ph type="body" sz="quarter" idx="12" hasCustomPrompt="1"/>
          </p:nvPr>
        </p:nvSpPr>
        <p:spPr>
          <a:xfrm>
            <a:off x="383623" y="5934157"/>
            <a:ext cx="8131689"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Text slide – delete this slide if not required. Delete / duplicate text boxes as required &gt;&gt;</a:t>
            </a:r>
          </a:p>
        </p:txBody>
      </p:sp>
      <p:sp>
        <p:nvSpPr>
          <p:cNvPr id="21" name="Right Triangle 20">
            <a:extLst>
              <a:ext uri="{FF2B5EF4-FFF2-40B4-BE49-F238E27FC236}">
                <a16:creationId xmlns:a16="http://schemas.microsoft.com/office/drawing/2014/main" id="{46B9AF97-C792-DA4E-93EB-C1520BBFAA0A}"/>
              </a:ext>
            </a:extLst>
          </p:cNvPr>
          <p:cNvSpPr/>
          <p:nvPr userDrawn="1"/>
        </p:nvSpPr>
        <p:spPr>
          <a:xfrm flipH="1">
            <a:off x="8707395" y="0"/>
            <a:ext cx="3484605"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3">
            <a:extLst>
              <a:ext uri="{FF2B5EF4-FFF2-40B4-BE49-F238E27FC236}">
                <a16:creationId xmlns:a16="http://schemas.microsoft.com/office/drawing/2014/main" id="{08EEA9D6-9B6C-F143-BDF9-446E98B44D66}"/>
              </a:ext>
            </a:extLst>
          </p:cNvPr>
          <p:cNvSpPr>
            <a:spLocks noGrp="1"/>
          </p:cNvSpPr>
          <p:nvPr>
            <p:ph sz="half" idx="15" hasCustomPrompt="1"/>
          </p:nvPr>
        </p:nvSpPr>
        <p:spPr>
          <a:xfrm>
            <a:off x="386114" y="2073944"/>
            <a:ext cx="7563609" cy="2971362"/>
          </a:xfrm>
          <a:prstGeom prst="rect">
            <a:avLst/>
          </a:prstGeom>
        </p:spPr>
        <p:txBody>
          <a:bodyPr>
            <a:noAutofit/>
          </a:bodyPr>
          <a:lstStyle>
            <a:lvl1pPr marL="0" indent="0">
              <a:lnSpc>
                <a:spcPts val="3200"/>
              </a:lnSpc>
              <a:spcBef>
                <a:spcPts val="0"/>
              </a:spcBef>
              <a:buClr>
                <a:schemeClr val="tx1"/>
              </a:buClr>
              <a:buSzPct val="110000"/>
              <a:buFontTx/>
              <a:buNone/>
              <a:tabLst/>
              <a:defRPr sz="26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“Designed to meet the complete needs of the HR and Payroll function, Zellis HCM Cloud helps businesses across all industries transform the way they manage their people processes.”</a:t>
            </a:r>
          </a:p>
        </p:txBody>
      </p:sp>
      <p:sp>
        <p:nvSpPr>
          <p:cNvPr id="26" name="Text Placeholder 6">
            <a:extLst>
              <a:ext uri="{FF2B5EF4-FFF2-40B4-BE49-F238E27FC236}">
                <a16:creationId xmlns:a16="http://schemas.microsoft.com/office/drawing/2014/main" id="{94DBF976-43CF-0B40-9680-2D0069BD380C}"/>
              </a:ext>
            </a:extLst>
          </p:cNvPr>
          <p:cNvSpPr>
            <a:spLocks noGrp="1"/>
          </p:cNvSpPr>
          <p:nvPr>
            <p:ph type="body" sz="quarter" idx="16" hasCustomPrompt="1"/>
          </p:nvPr>
        </p:nvSpPr>
        <p:spPr>
          <a:xfrm>
            <a:off x="383622" y="4351284"/>
            <a:ext cx="3877293" cy="454967"/>
          </a:xfrm>
        </p:spPr>
        <p:txBody>
          <a:bodyPr>
            <a:normAutofit/>
          </a:bodyPr>
          <a:lstStyle>
            <a:lvl1pPr marL="0" indent="0">
              <a:lnSpc>
                <a:spcPts val="1800"/>
              </a:lnSpc>
              <a:spcBef>
                <a:spcPts val="0"/>
              </a:spcBef>
              <a:buFontTx/>
              <a:buNone/>
              <a:defRPr sz="1400" b="1">
                <a:solidFill>
                  <a:schemeClr val="accent3"/>
                </a:solidFill>
              </a:defRPr>
            </a:lvl1pPr>
          </a:lstStyle>
          <a:p>
            <a:pPr lvl="0"/>
            <a:r>
              <a:rPr lang="en-GB" dirty="0"/>
              <a:t>Name, Job title.</a:t>
            </a:r>
          </a:p>
        </p:txBody>
      </p:sp>
    </p:spTree>
    <p:extLst>
      <p:ext uri="{BB962C8B-B14F-4D97-AF65-F5344CB8AC3E}">
        <p14:creationId xmlns:p14="http://schemas.microsoft.com/office/powerpoint/2010/main" val="2370435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ement_Slid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4B4DEBE-D68B-6646-A2D8-5DCB713F1437}"/>
              </a:ext>
            </a:extLst>
          </p:cNvPr>
          <p:cNvSpPr>
            <a:spLocks noGrp="1"/>
          </p:cNvSpPr>
          <p:nvPr>
            <p:ph type="body" idx="10"/>
          </p:nvPr>
        </p:nvSpPr>
        <p:spPr>
          <a:xfrm>
            <a:off x="838200" y="1273985"/>
            <a:ext cx="10547108" cy="505446"/>
          </a:xfrm>
          <a:prstGeom prst="rect">
            <a:avLst/>
          </a:prstGeom>
        </p:spPr>
        <p:txBody>
          <a:bodyPr anchor="t" anchorCtr="0">
            <a:noAutofit/>
          </a:bodyPr>
          <a:lstStyle>
            <a:lvl1pPr marL="0" indent="0" algn="ctr">
              <a:lnSpc>
                <a:spcPts val="2600"/>
              </a:lnSpc>
              <a:spcBef>
                <a:spcPts val="0"/>
              </a:spcBef>
              <a:buNone/>
              <a:defRPr sz="18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4" name="Title 1">
            <a:extLst>
              <a:ext uri="{FF2B5EF4-FFF2-40B4-BE49-F238E27FC236}">
                <a16:creationId xmlns:a16="http://schemas.microsoft.com/office/drawing/2014/main" id="{5B527626-7EFE-2F4C-B77E-3486E3ED60D1}"/>
              </a:ext>
            </a:extLst>
          </p:cNvPr>
          <p:cNvSpPr>
            <a:spLocks noGrp="1"/>
          </p:cNvSpPr>
          <p:nvPr>
            <p:ph type="title" hasCustomPrompt="1"/>
          </p:nvPr>
        </p:nvSpPr>
        <p:spPr>
          <a:xfrm>
            <a:off x="838200" y="482213"/>
            <a:ext cx="10515600" cy="627247"/>
          </a:xfrm>
          <a:prstGeom prst="rect">
            <a:avLst/>
          </a:prstGeom>
        </p:spPr>
        <p:txBody>
          <a:bodyPr>
            <a:noAutofit/>
          </a:bodyPr>
          <a:lstStyle>
            <a:lvl1pPr algn="ctr">
              <a:defRPr sz="6000" b="1" i="0" spc="-250" baseline="0">
                <a:solidFill>
                  <a:schemeClr val="tx1"/>
                </a:solidFill>
                <a:latin typeface="Overpass Black" pitchFamily="2" charset="77"/>
              </a:defRPr>
            </a:lvl1pPr>
          </a:lstStyle>
          <a:p>
            <a:r>
              <a:rPr lang="en-GB" dirty="0"/>
              <a:t>Click to edit Master title style.</a:t>
            </a:r>
          </a:p>
        </p:txBody>
      </p:sp>
      <p:pic>
        <p:nvPicPr>
          <p:cNvPr id="4" name="Picture 3">
            <a:extLst>
              <a:ext uri="{FF2B5EF4-FFF2-40B4-BE49-F238E27FC236}">
                <a16:creationId xmlns:a16="http://schemas.microsoft.com/office/drawing/2014/main" id="{17FAE870-5CBB-4E17-A68D-171F3B8399BC}"/>
              </a:ext>
            </a:extLst>
          </p:cNvPr>
          <p:cNvPicPr>
            <a:picLocks noChangeAspect="1"/>
          </p:cNvPicPr>
          <p:nvPr userDrawn="1"/>
        </p:nvPicPr>
        <p:blipFill>
          <a:blip r:embed="rId2"/>
          <a:stretch>
            <a:fillRect/>
          </a:stretch>
        </p:blipFill>
        <p:spPr>
          <a:xfrm>
            <a:off x="10660216" y="5839259"/>
            <a:ext cx="1079500" cy="571500"/>
          </a:xfrm>
          <a:prstGeom prst="rect">
            <a:avLst/>
          </a:prstGeom>
        </p:spPr>
      </p:pic>
      <p:sp>
        <p:nvSpPr>
          <p:cNvPr id="6" name="Text Placeholder 6">
            <a:extLst>
              <a:ext uri="{FF2B5EF4-FFF2-40B4-BE49-F238E27FC236}">
                <a16:creationId xmlns:a16="http://schemas.microsoft.com/office/drawing/2014/main" id="{BFCBC75F-61C6-0648-B214-E590A0CA611B}"/>
              </a:ext>
            </a:extLst>
          </p:cNvPr>
          <p:cNvSpPr>
            <a:spLocks noGrp="1"/>
          </p:cNvSpPr>
          <p:nvPr>
            <p:ph type="body" sz="quarter" idx="12" hasCustomPrompt="1"/>
          </p:nvPr>
        </p:nvSpPr>
        <p:spPr>
          <a:xfrm>
            <a:off x="383623" y="5934157"/>
            <a:ext cx="6073737" cy="45496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Statement slide – delete or use elements from this slide if not required &gt;&gt;</a:t>
            </a:r>
          </a:p>
        </p:txBody>
      </p:sp>
      <p:sp>
        <p:nvSpPr>
          <p:cNvPr id="8" name="Content Placeholder 3">
            <a:extLst>
              <a:ext uri="{FF2B5EF4-FFF2-40B4-BE49-F238E27FC236}">
                <a16:creationId xmlns:a16="http://schemas.microsoft.com/office/drawing/2014/main" id="{8ABEC7CE-9D4F-A241-9A8C-EF79DC248851}"/>
              </a:ext>
            </a:extLst>
          </p:cNvPr>
          <p:cNvSpPr>
            <a:spLocks noGrp="1"/>
          </p:cNvSpPr>
          <p:nvPr>
            <p:ph sz="half" idx="13" hasCustomPrompt="1"/>
          </p:nvPr>
        </p:nvSpPr>
        <p:spPr>
          <a:xfrm>
            <a:off x="838200" y="2406254"/>
            <a:ext cx="3083351" cy="1647272"/>
          </a:xfrm>
          <a:prstGeom prst="rect">
            <a:avLst/>
          </a:prstGeom>
        </p:spPr>
        <p:txBody>
          <a:bodyPr>
            <a:noAutofit/>
          </a:bodyPr>
          <a:lstStyle>
            <a:lvl1pPr marL="0" indent="0" algn="ctr">
              <a:lnSpc>
                <a:spcPts val="1600"/>
              </a:lnSpc>
              <a:spcBef>
                <a:spcPts val="0"/>
              </a:spcBef>
              <a:spcAft>
                <a:spcPts val="300"/>
              </a:spcAft>
              <a:buClr>
                <a:schemeClr val="tx1"/>
              </a:buClr>
              <a:buSzPct val="110000"/>
              <a:buFontTx/>
              <a:buNone/>
              <a:tabLst/>
              <a:defRPr sz="12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12pt.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Aenean </a:t>
            </a:r>
            <a:r>
              <a:rPr lang="en-GB" dirty="0" err="1"/>
              <a:t>commodo</a:t>
            </a:r>
            <a:r>
              <a:rPr lang="en-GB" dirty="0"/>
              <a:t> ligula </a:t>
            </a:r>
            <a:r>
              <a:rPr lang="en-GB" dirty="0" err="1"/>
              <a:t>eget</a:t>
            </a:r>
            <a:r>
              <a:rPr lang="en-GB" dirty="0"/>
              <a:t> </a:t>
            </a:r>
            <a:r>
              <a:rPr lang="en-GB" dirty="0" err="1"/>
              <a:t>dolor</a:t>
            </a:r>
            <a:r>
              <a:rPr lang="en-GB" dirty="0"/>
              <a:t>. Aenean </a:t>
            </a:r>
            <a:r>
              <a:rPr lang="en-GB" dirty="0" err="1"/>
              <a:t>massa</a:t>
            </a:r>
            <a:r>
              <a:rPr lang="en-GB" dirty="0"/>
              <a:t>. Cum sociis </a:t>
            </a:r>
            <a:r>
              <a:rPr lang="en-GB" dirty="0" err="1"/>
              <a:t>natoque</a:t>
            </a:r>
            <a:r>
              <a:rPr lang="en-GB" dirty="0"/>
              <a:t> </a:t>
            </a:r>
            <a:r>
              <a:rPr lang="en-GB" dirty="0" err="1"/>
              <a:t>penatibus</a:t>
            </a:r>
            <a:r>
              <a:rPr lang="en-GB" dirty="0"/>
              <a:t> et </a:t>
            </a:r>
            <a:r>
              <a:rPr lang="en-GB" dirty="0" err="1"/>
              <a:t>magnis</a:t>
            </a:r>
            <a:r>
              <a:rPr lang="en-GB" dirty="0"/>
              <a:t> dis parturient </a:t>
            </a:r>
            <a:r>
              <a:rPr lang="en-GB" dirty="0" err="1"/>
              <a:t>montes</a:t>
            </a:r>
            <a:r>
              <a:rPr lang="en-GB" dirty="0"/>
              <a:t>, </a:t>
            </a:r>
            <a:r>
              <a:rPr lang="en-GB" dirty="0" err="1"/>
              <a:t>nascetur</a:t>
            </a:r>
            <a:r>
              <a:rPr lang="en-GB" dirty="0"/>
              <a:t> </a:t>
            </a:r>
            <a:r>
              <a:rPr lang="en-GB" dirty="0" err="1"/>
              <a:t>ridiculus</a:t>
            </a:r>
            <a:r>
              <a:rPr lang="en-GB" dirty="0"/>
              <a:t> mus.</a:t>
            </a:r>
          </a:p>
        </p:txBody>
      </p:sp>
      <p:sp>
        <p:nvSpPr>
          <p:cNvPr id="7" name="Date Placeholder 3">
            <a:extLst>
              <a:ext uri="{FF2B5EF4-FFF2-40B4-BE49-F238E27FC236}">
                <a16:creationId xmlns:a16="http://schemas.microsoft.com/office/drawing/2014/main" id="{AD0667BB-CDA1-2F44-8703-BFC18960DA8E}"/>
              </a:ext>
            </a:extLst>
          </p:cNvPr>
          <p:cNvSpPr txBox="1">
            <a:spLocks/>
          </p:cNvSpPr>
          <p:nvPr userDrawn="1"/>
        </p:nvSpPr>
        <p:spPr>
          <a:xfrm>
            <a:off x="242776" y="6405966"/>
            <a:ext cx="331415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7647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_Slide">
    <p:bg>
      <p:bgRef idx="1001">
        <a:schemeClr val="bg1"/>
      </p:bgRef>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8A1190B4-C38B-2446-A894-66AE023E6519}"/>
              </a:ext>
            </a:extLst>
          </p:cNvPr>
          <p:cNvSpPr/>
          <p:nvPr userDrawn="1"/>
        </p:nvSpPr>
        <p:spPr>
          <a:xfrm>
            <a:off x="0" y="2936929"/>
            <a:ext cx="7714252" cy="3921071"/>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4E92CA81-8862-4B44-8D56-DCCCA1D81ABB}"/>
              </a:ext>
            </a:extLst>
          </p:cNvPr>
          <p:cNvSpPr/>
          <p:nvPr userDrawn="1"/>
        </p:nvSpPr>
        <p:spPr>
          <a:xfrm>
            <a:off x="8503589" y="4965887"/>
            <a:ext cx="3694176" cy="1889517"/>
          </a:xfrm>
          <a:custGeom>
            <a:avLst/>
            <a:gdLst>
              <a:gd name="connsiteX0" fmla="*/ 4886794 w 4894289"/>
              <a:gd name="connsiteY0" fmla="*/ 0 h 2503357"/>
              <a:gd name="connsiteX1" fmla="*/ 0 w 4894289"/>
              <a:gd name="connsiteY1" fmla="*/ 2503357 h 2503357"/>
              <a:gd name="connsiteX2" fmla="*/ 4894289 w 4894289"/>
              <a:gd name="connsiteY2" fmla="*/ 2503357 h 2503357"/>
              <a:gd name="connsiteX3" fmla="*/ 4886794 w 4894289"/>
              <a:gd name="connsiteY3" fmla="*/ 0 h 2503357"/>
            </a:gdLst>
            <a:ahLst/>
            <a:cxnLst>
              <a:cxn ang="0">
                <a:pos x="connsiteX0" y="connsiteY0"/>
              </a:cxn>
              <a:cxn ang="0">
                <a:pos x="connsiteX1" y="connsiteY1"/>
              </a:cxn>
              <a:cxn ang="0">
                <a:pos x="connsiteX2" y="connsiteY2"/>
              </a:cxn>
              <a:cxn ang="0">
                <a:pos x="connsiteX3" y="connsiteY3"/>
              </a:cxn>
            </a:cxnLst>
            <a:rect l="l" t="t" r="r" b="b"/>
            <a:pathLst>
              <a:path w="4894289" h="2503357">
                <a:moveTo>
                  <a:pt x="4886794" y="0"/>
                </a:moveTo>
                <a:lnTo>
                  <a:pt x="0" y="2503357"/>
                </a:lnTo>
                <a:lnTo>
                  <a:pt x="4894289" y="2503357"/>
                </a:lnTo>
                <a:cubicBezTo>
                  <a:pt x="4891791" y="1668905"/>
                  <a:pt x="4889292" y="834452"/>
                  <a:pt x="4886794" y="0"/>
                </a:cubicBezTo>
                <a:close/>
              </a:path>
            </a:pathLst>
          </a:cu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BB9F6F4-B54B-AB4B-B1B6-8211D5BB2091}"/>
              </a:ext>
            </a:extLst>
          </p:cNvPr>
          <p:cNvPicPr>
            <a:picLocks noChangeAspect="1"/>
          </p:cNvPicPr>
          <p:nvPr userDrawn="1"/>
        </p:nvPicPr>
        <p:blipFill>
          <a:blip r:embed="rId2"/>
          <a:stretch>
            <a:fillRect/>
          </a:stretch>
        </p:blipFill>
        <p:spPr>
          <a:xfrm>
            <a:off x="10660216" y="5839259"/>
            <a:ext cx="1079500" cy="571500"/>
          </a:xfrm>
          <a:prstGeom prst="rect">
            <a:avLst/>
          </a:prstGeom>
        </p:spPr>
      </p:pic>
      <p:sp>
        <p:nvSpPr>
          <p:cNvPr id="10" name="Date Placeholder 3">
            <a:extLst>
              <a:ext uri="{FF2B5EF4-FFF2-40B4-BE49-F238E27FC236}">
                <a16:creationId xmlns:a16="http://schemas.microsoft.com/office/drawing/2014/main" id="{17462619-0585-7349-9C75-151E89968993}"/>
              </a:ext>
            </a:extLst>
          </p:cNvPr>
          <p:cNvSpPr txBox="1">
            <a:spLocks/>
          </p:cNvSpPr>
          <p:nvPr userDrawn="1"/>
        </p:nvSpPr>
        <p:spPr>
          <a:xfrm>
            <a:off x="242776" y="6405966"/>
            <a:ext cx="325023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2">
            <a:extLst>
              <a:ext uri="{FF2B5EF4-FFF2-40B4-BE49-F238E27FC236}">
                <a16:creationId xmlns:a16="http://schemas.microsoft.com/office/drawing/2014/main" id="{7E9FB595-F9CC-2C40-A8AC-9FA45ECF0BD9}"/>
              </a:ext>
            </a:extLst>
          </p:cNvPr>
          <p:cNvSpPr>
            <a:spLocks noGrp="1"/>
          </p:cNvSpPr>
          <p:nvPr>
            <p:ph type="body" idx="10"/>
          </p:nvPr>
        </p:nvSpPr>
        <p:spPr>
          <a:xfrm>
            <a:off x="391633" y="1133955"/>
            <a:ext cx="10515600" cy="505446"/>
          </a:xfrm>
          <a:prstGeom prst="rect">
            <a:avLst/>
          </a:prstGeom>
        </p:spPr>
        <p:txBody>
          <a:bodyPr vert="horz" lIns="91440" tIns="45720" rIns="91440" bIns="45720" rtlCol="0">
            <a:noAutofit/>
          </a:bodyPr>
          <a:lstStyle>
            <a:lvl1pPr marL="0" indent="0" algn="l">
              <a:lnSpc>
                <a:spcPts val="2600"/>
              </a:lnSpc>
              <a:spcBef>
                <a:spcPts val="0"/>
              </a:spcBef>
              <a:buNone/>
              <a:defRPr lang="en-GB"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GB" dirty="0"/>
              <a:t>Click to edit Master text styles</a:t>
            </a:r>
          </a:p>
        </p:txBody>
      </p:sp>
      <p:sp>
        <p:nvSpPr>
          <p:cNvPr id="12" name="Title 1">
            <a:extLst>
              <a:ext uri="{FF2B5EF4-FFF2-40B4-BE49-F238E27FC236}">
                <a16:creationId xmlns:a16="http://schemas.microsoft.com/office/drawing/2014/main" id="{34A6E844-A781-7548-A166-817D64E27BD9}"/>
              </a:ext>
            </a:extLst>
          </p:cNvPr>
          <p:cNvSpPr>
            <a:spLocks noGrp="1"/>
          </p:cNvSpPr>
          <p:nvPr>
            <p:ph type="title"/>
          </p:nvPr>
        </p:nvSpPr>
        <p:spPr>
          <a:xfrm>
            <a:off x="392400" y="365125"/>
            <a:ext cx="10515600" cy="626400"/>
          </a:xfrm>
        </p:spPr>
        <p:txBody>
          <a:bodyPr>
            <a:noAutofit/>
          </a:bodyPr>
          <a:lstStyle>
            <a:lvl1pPr>
              <a:defRPr b="0"/>
            </a:lvl1pPr>
          </a:lstStyle>
          <a:p>
            <a:endParaRPr lang="en-GB" dirty="0"/>
          </a:p>
        </p:txBody>
      </p:sp>
      <p:sp>
        <p:nvSpPr>
          <p:cNvPr id="13" name="Text Placeholder 6">
            <a:extLst>
              <a:ext uri="{FF2B5EF4-FFF2-40B4-BE49-F238E27FC236}">
                <a16:creationId xmlns:a16="http://schemas.microsoft.com/office/drawing/2014/main" id="{CCA625C8-6F6B-A74E-ACCA-65245D2C0A6F}"/>
              </a:ext>
            </a:extLst>
          </p:cNvPr>
          <p:cNvSpPr>
            <a:spLocks noGrp="1"/>
          </p:cNvSpPr>
          <p:nvPr>
            <p:ph type="body" sz="quarter" idx="11" hasCustomPrompt="1"/>
          </p:nvPr>
        </p:nvSpPr>
        <p:spPr>
          <a:xfrm>
            <a:off x="375156" y="5839259"/>
            <a:ext cx="4177989" cy="982132"/>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Final slide should always appear as the last page &gt;&gt;</a:t>
            </a:r>
          </a:p>
        </p:txBody>
      </p:sp>
      <p:sp>
        <p:nvSpPr>
          <p:cNvPr id="14" name="Content Placeholder 3">
            <a:extLst>
              <a:ext uri="{FF2B5EF4-FFF2-40B4-BE49-F238E27FC236}">
                <a16:creationId xmlns:a16="http://schemas.microsoft.com/office/drawing/2014/main" id="{5EEC5FFE-B555-674E-ABD2-BBF43E11901D}"/>
              </a:ext>
            </a:extLst>
          </p:cNvPr>
          <p:cNvSpPr>
            <a:spLocks noGrp="1"/>
          </p:cNvSpPr>
          <p:nvPr>
            <p:ph sz="half" idx="2" hasCustomPrompt="1"/>
          </p:nvPr>
        </p:nvSpPr>
        <p:spPr>
          <a:xfrm>
            <a:off x="391267" y="2076899"/>
            <a:ext cx="6396032" cy="1147878"/>
          </a:xfrm>
          <a:prstGeom prst="rect">
            <a:avLst/>
          </a:prstGeom>
        </p:spPr>
        <p:txBody>
          <a:bodyPr>
            <a:noAutofit/>
          </a:bodyPr>
          <a:lstStyle>
            <a:lvl1pPr marL="0" indent="0">
              <a:lnSpc>
                <a:spcPts val="1800"/>
              </a:lnSpc>
              <a:spcBef>
                <a:spcPts val="0"/>
              </a:spcBef>
              <a:spcAft>
                <a:spcPts val="400"/>
              </a:spcAft>
              <a:buClr>
                <a:schemeClr val="tx1"/>
              </a:buClr>
              <a:buSzPct val="110000"/>
              <a:buFontTx/>
              <a:buNone/>
              <a:tabLst/>
              <a:defRPr sz="1400">
                <a:latin typeface="Open Sans" panose="020B0606030504020204" pitchFamily="34" charset="0"/>
                <a:ea typeface="Open Sans" panose="020B0606030504020204" pitchFamily="34" charset="0"/>
                <a:cs typeface="Open Sans" panose="020B0606030504020204" pitchFamily="34" charset="0"/>
              </a:defRPr>
            </a:lvl1pPr>
            <a:lvl2pPr marL="230187" indent="0">
              <a:buClr>
                <a:schemeClr val="tx1"/>
              </a:buClr>
              <a:buSzPct val="90000"/>
              <a:buFontTx/>
              <a:buNone/>
              <a:tabLst/>
              <a:defRPr sz="1400">
                <a:latin typeface="Open Sans" panose="020B0606030504020204" pitchFamily="34" charset="0"/>
                <a:ea typeface="Open Sans" panose="020B0606030504020204" pitchFamily="34" charset="0"/>
                <a:cs typeface="Open Sans" panose="020B0606030504020204" pitchFamily="34" charset="0"/>
              </a:defRPr>
            </a:lvl2pPr>
          </a:lstStyle>
          <a:p>
            <a:r>
              <a:rPr lang="en-GB" dirty="0"/>
              <a:t>Open Sans 14pt. Lorem ipsum dolor sit amet, consectetuer adipiscing elit. Aenean commodo ligula eget dolor. Aenean massa. </a:t>
            </a:r>
          </a:p>
        </p:txBody>
      </p:sp>
    </p:spTree>
    <p:extLst>
      <p:ext uri="{BB962C8B-B14F-4D97-AF65-F5344CB8AC3E}">
        <p14:creationId xmlns:p14="http://schemas.microsoft.com/office/powerpoint/2010/main" val="404954354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4AC1-2DE9-46B5-6A60-02606B2FC4DF}"/>
              </a:ext>
            </a:extLst>
          </p:cNvPr>
          <p:cNvSpPr>
            <a:spLocks noGrp="1"/>
          </p:cNvSpPr>
          <p:nvPr>
            <p:ph type="title"/>
          </p:nvPr>
        </p:nvSpPr>
        <p:spPr>
          <a:xfrm>
            <a:off x="294064" y="365125"/>
            <a:ext cx="11059736" cy="1325563"/>
          </a:xfrm>
        </p:spPr>
        <p:txBody>
          <a:bodyPr/>
          <a:lstStyle/>
          <a:p>
            <a:r>
              <a:rPr lang="en-GB" dirty="0"/>
              <a:t>Click to edit Master title style</a:t>
            </a:r>
            <a:endParaRPr lang="en-US" dirty="0"/>
          </a:p>
        </p:txBody>
      </p:sp>
      <p:sp>
        <p:nvSpPr>
          <p:cNvPr id="6" name="Date Placeholder 2">
            <a:extLst>
              <a:ext uri="{FF2B5EF4-FFF2-40B4-BE49-F238E27FC236}">
                <a16:creationId xmlns:a16="http://schemas.microsoft.com/office/drawing/2014/main" id="{EAEFF4D9-5E10-BBC0-A00D-E679464EA711}"/>
              </a:ext>
            </a:extLst>
          </p:cNvPr>
          <p:cNvSpPr>
            <a:spLocks noGrp="1"/>
          </p:cNvSpPr>
          <p:nvPr>
            <p:ph type="dt" sz="half" idx="10"/>
          </p:nvPr>
        </p:nvSpPr>
        <p:spPr>
          <a:xfrm>
            <a:off x="294064" y="6356350"/>
            <a:ext cx="3287336" cy="365125"/>
          </a:xfrm>
          <a:prstGeom prst="rect">
            <a:avLst/>
          </a:prstGeom>
        </p:spPr>
        <p:txBody>
          <a:bodyPr/>
          <a:lstStyle>
            <a:lvl1pPr>
              <a:defRPr>
                <a:solidFill>
                  <a:schemeClr val="tx1"/>
                </a:solidFill>
              </a:defRPr>
            </a:lvl1pPr>
          </a:lstStyle>
          <a:p>
            <a:fld id="{813821FE-AECE-584E-A320-4258CFF5A6C3}" type="datetime1">
              <a:rPr lang="en-GB" smtClean="0"/>
              <a:pPr/>
              <a:t>09/06/2025</a:t>
            </a:fld>
            <a:endParaRPr lang="en-US" dirty="0"/>
          </a:p>
        </p:txBody>
      </p:sp>
      <p:sp>
        <p:nvSpPr>
          <p:cNvPr id="7" name="Footer Placeholder 3">
            <a:extLst>
              <a:ext uri="{FF2B5EF4-FFF2-40B4-BE49-F238E27FC236}">
                <a16:creationId xmlns:a16="http://schemas.microsoft.com/office/drawing/2014/main" id="{B35F56F4-F2A3-9DA5-1F1C-75F8DDECE72B}"/>
              </a:ext>
            </a:extLst>
          </p:cNvPr>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r>
              <a:rPr lang="en-US"/>
              <a:t>The Cost of Doing Nothing</a:t>
            </a:r>
          </a:p>
        </p:txBody>
      </p:sp>
      <p:sp>
        <p:nvSpPr>
          <p:cNvPr id="8" name="Slide Number Placeholder 4">
            <a:extLst>
              <a:ext uri="{FF2B5EF4-FFF2-40B4-BE49-F238E27FC236}">
                <a16:creationId xmlns:a16="http://schemas.microsoft.com/office/drawing/2014/main" id="{CFF67D66-DF4F-867B-6712-A29616B7098B}"/>
              </a:ext>
            </a:extLst>
          </p:cNvPr>
          <p:cNvSpPr>
            <a:spLocks noGrp="1"/>
          </p:cNvSpPr>
          <p:nvPr>
            <p:ph type="sldNum" sz="quarter" idx="12"/>
          </p:nvPr>
        </p:nvSpPr>
        <p:spPr>
          <a:xfrm>
            <a:off x="8610600" y="6356350"/>
            <a:ext cx="3287336" cy="365125"/>
          </a:xfrm>
          <a:prstGeom prst="rect">
            <a:avLst/>
          </a:prstGeom>
        </p:spPr>
        <p:txBody>
          <a:bodyPr/>
          <a:lstStyle>
            <a:lvl1pPr>
              <a:defRPr>
                <a:solidFill>
                  <a:schemeClr val="tx1"/>
                </a:solidFill>
              </a:defRPr>
            </a:lvl1pPr>
          </a:lstStyle>
          <a:p>
            <a:fld id="{04F22A53-8CAC-F443-84EC-211D69664E8B}" type="slidenum">
              <a:rPr lang="en-US" smtClean="0"/>
              <a:pPr/>
              <a:t>‹#›</a:t>
            </a:fld>
            <a:endParaRPr lang="en-US" dirty="0"/>
          </a:p>
        </p:txBody>
      </p:sp>
      <p:sp>
        <p:nvSpPr>
          <p:cNvPr id="12" name="Content Placeholder 2">
            <a:extLst>
              <a:ext uri="{FF2B5EF4-FFF2-40B4-BE49-F238E27FC236}">
                <a16:creationId xmlns:a16="http://schemas.microsoft.com/office/drawing/2014/main" id="{37357B41-39BF-D8EC-CF94-9B59A3DFEFF3}"/>
              </a:ext>
            </a:extLst>
          </p:cNvPr>
          <p:cNvSpPr>
            <a:spLocks noGrp="1"/>
          </p:cNvSpPr>
          <p:nvPr>
            <p:ph idx="1"/>
          </p:nvPr>
        </p:nvSpPr>
        <p:spPr>
          <a:xfrm>
            <a:off x="294064" y="1825625"/>
            <a:ext cx="1105973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2FA847D7-4921-FD4A-38DE-006E37895157}"/>
              </a:ext>
            </a:extLst>
          </p:cNvPr>
          <p:cNvPicPr>
            <a:picLocks noChangeAspect="1"/>
          </p:cNvPicPr>
          <p:nvPr userDrawn="1"/>
        </p:nvPicPr>
        <p:blipFill>
          <a:blip r:embed="rId2"/>
          <a:srcRect/>
          <a:stretch/>
        </p:blipFill>
        <p:spPr>
          <a:xfrm>
            <a:off x="11020258" y="248512"/>
            <a:ext cx="876291" cy="462974"/>
          </a:xfrm>
          <a:prstGeom prst="rect">
            <a:avLst/>
          </a:prstGeom>
        </p:spPr>
      </p:pic>
    </p:spTree>
    <p:extLst>
      <p:ext uri="{BB962C8B-B14F-4D97-AF65-F5344CB8AC3E}">
        <p14:creationId xmlns:p14="http://schemas.microsoft.com/office/powerpoint/2010/main" val="2909098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4666D3-9EE2-CF2D-D7BE-DEFE1C074C5B}"/>
              </a:ext>
            </a:extLst>
          </p:cNvPr>
          <p:cNvSpPr>
            <a:spLocks noGrp="1"/>
          </p:cNvSpPr>
          <p:nvPr>
            <p:ph type="dt" sz="half" idx="10"/>
          </p:nvPr>
        </p:nvSpPr>
        <p:spPr>
          <a:xfrm>
            <a:off x="838200" y="6356350"/>
            <a:ext cx="2743200" cy="365125"/>
          </a:xfrm>
          <a:prstGeom prst="rect">
            <a:avLst/>
          </a:prstGeom>
        </p:spPr>
        <p:txBody>
          <a:bodyPr/>
          <a:lstStyle/>
          <a:p>
            <a:fld id="{CB63D9BD-5464-CB48-AF6D-DD286CF8ABF7}" type="datetime1">
              <a:rPr lang="en-GB" smtClean="0"/>
              <a:t>09/06/2025</a:t>
            </a:fld>
            <a:endParaRPr lang="en-US"/>
          </a:p>
        </p:txBody>
      </p:sp>
      <p:sp>
        <p:nvSpPr>
          <p:cNvPr id="3" name="Footer Placeholder 2">
            <a:extLst>
              <a:ext uri="{FF2B5EF4-FFF2-40B4-BE49-F238E27FC236}">
                <a16:creationId xmlns:a16="http://schemas.microsoft.com/office/drawing/2014/main" id="{92F9E650-5FCA-0DBF-443A-702B1006E898}"/>
              </a:ext>
            </a:extLst>
          </p:cNvPr>
          <p:cNvSpPr>
            <a:spLocks noGrp="1"/>
          </p:cNvSpPr>
          <p:nvPr>
            <p:ph type="ftr" sz="quarter" idx="11"/>
          </p:nvPr>
        </p:nvSpPr>
        <p:spPr>
          <a:xfrm>
            <a:off x="4038600" y="6356350"/>
            <a:ext cx="4114800" cy="365125"/>
          </a:xfrm>
          <a:prstGeom prst="rect">
            <a:avLst/>
          </a:prstGeom>
        </p:spPr>
        <p:txBody>
          <a:bodyPr/>
          <a:lstStyle/>
          <a:p>
            <a:r>
              <a:rPr lang="en-US"/>
              <a:t>The Cost of Doing Nothing</a:t>
            </a:r>
          </a:p>
        </p:txBody>
      </p:sp>
      <p:sp>
        <p:nvSpPr>
          <p:cNvPr id="4" name="Slide Number Placeholder 3">
            <a:extLst>
              <a:ext uri="{FF2B5EF4-FFF2-40B4-BE49-F238E27FC236}">
                <a16:creationId xmlns:a16="http://schemas.microsoft.com/office/drawing/2014/main" id="{778B2C31-8B3D-DCB7-43EA-CD3D284E1F5E}"/>
              </a:ext>
            </a:extLst>
          </p:cNvPr>
          <p:cNvSpPr>
            <a:spLocks noGrp="1"/>
          </p:cNvSpPr>
          <p:nvPr>
            <p:ph type="sldNum" sz="quarter" idx="12"/>
          </p:nvPr>
        </p:nvSpPr>
        <p:spPr>
          <a:xfrm>
            <a:off x="8610600" y="6356350"/>
            <a:ext cx="2743200" cy="365125"/>
          </a:xfrm>
          <a:prstGeom prst="rect">
            <a:avLst/>
          </a:prstGeom>
        </p:spPr>
        <p:txBody>
          <a:bodyPr/>
          <a:lstStyle/>
          <a:p>
            <a:fld id="{04F22A53-8CAC-F443-84EC-211D69664E8B}" type="slidenum">
              <a:rPr lang="en-US" smtClean="0"/>
              <a:t>‹#›</a:t>
            </a:fld>
            <a:endParaRPr lang="en-US"/>
          </a:p>
        </p:txBody>
      </p:sp>
      <p:pic>
        <p:nvPicPr>
          <p:cNvPr id="6" name="Picture 5">
            <a:extLst>
              <a:ext uri="{FF2B5EF4-FFF2-40B4-BE49-F238E27FC236}">
                <a16:creationId xmlns:a16="http://schemas.microsoft.com/office/drawing/2014/main" id="{600BBE8A-5840-E920-441A-368D41D3D624}"/>
              </a:ext>
            </a:extLst>
          </p:cNvPr>
          <p:cNvPicPr>
            <a:picLocks noChangeAspect="1"/>
          </p:cNvPicPr>
          <p:nvPr userDrawn="1"/>
        </p:nvPicPr>
        <p:blipFill>
          <a:blip r:embed="rId2"/>
          <a:srcRect/>
          <a:stretch/>
        </p:blipFill>
        <p:spPr>
          <a:xfrm>
            <a:off x="11020258" y="248512"/>
            <a:ext cx="876291" cy="462974"/>
          </a:xfrm>
          <a:prstGeom prst="rect">
            <a:avLst/>
          </a:prstGeom>
        </p:spPr>
      </p:pic>
    </p:spTree>
    <p:extLst>
      <p:ext uri="{BB962C8B-B14F-4D97-AF65-F5344CB8AC3E}">
        <p14:creationId xmlns:p14="http://schemas.microsoft.com/office/powerpoint/2010/main" val="191178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aster slide">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8105B20F-0A6D-E84C-9A22-440F152E659D}"/>
              </a:ext>
            </a:extLst>
          </p:cNvPr>
          <p:cNvSpPr/>
          <p:nvPr userDrawn="1"/>
        </p:nvSpPr>
        <p:spPr>
          <a:xfrm flipH="1">
            <a:off x="6145877" y="3784821"/>
            <a:ext cx="6046123" cy="3073179"/>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4A074B9C-83DD-8D45-8FAA-3598237C39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520764" y="961926"/>
            <a:ext cx="6108945" cy="4934147"/>
          </a:xfrm>
          <a:prstGeom prst="rect">
            <a:avLst/>
          </a:prstGeom>
        </p:spPr>
      </p:pic>
      <p:sp>
        <p:nvSpPr>
          <p:cNvPr id="2" name="Title 1">
            <a:extLst>
              <a:ext uri="{FF2B5EF4-FFF2-40B4-BE49-F238E27FC236}">
                <a16:creationId xmlns:a16="http://schemas.microsoft.com/office/drawing/2014/main" id="{4B19F6C1-A5BD-D24F-A2B4-9B83882C5633}"/>
              </a:ext>
            </a:extLst>
          </p:cNvPr>
          <p:cNvSpPr>
            <a:spLocks noGrp="1"/>
          </p:cNvSpPr>
          <p:nvPr>
            <p:ph type="title" hasCustomPrompt="1"/>
          </p:nvPr>
        </p:nvSpPr>
        <p:spPr>
          <a:xfrm>
            <a:off x="252772" y="1693561"/>
            <a:ext cx="6172742" cy="3428775"/>
          </a:xfrm>
          <a:prstGeom prst="rect">
            <a:avLst/>
          </a:prstGeom>
        </p:spPr>
        <p:txBody>
          <a:bodyPr anchor="t" anchorCtr="0">
            <a:noAutofit/>
          </a:bodyPr>
          <a:lstStyle>
            <a:lvl1pPr>
              <a:defRPr sz="8000" b="1" i="0" spc="-400" baseline="0">
                <a:solidFill>
                  <a:schemeClr val="tx1"/>
                </a:solidFill>
                <a:latin typeface="Overpass Black" pitchFamily="2" charset="77"/>
              </a:defRPr>
            </a:lvl1pPr>
          </a:lstStyle>
          <a:p>
            <a:r>
              <a:rPr lang="en-GB" dirty="0"/>
              <a:t>Click to edit Master title style.</a:t>
            </a:r>
          </a:p>
        </p:txBody>
      </p:sp>
      <p:sp>
        <p:nvSpPr>
          <p:cNvPr id="6" name="Date Placeholder 3">
            <a:extLst>
              <a:ext uri="{FF2B5EF4-FFF2-40B4-BE49-F238E27FC236}">
                <a16:creationId xmlns:a16="http://schemas.microsoft.com/office/drawing/2014/main" id="{CFD07E02-7F12-46C5-84C4-531E6BED94C1}"/>
              </a:ext>
            </a:extLst>
          </p:cNvPr>
          <p:cNvSpPr txBox="1">
            <a:spLocks/>
          </p:cNvSpPr>
          <p:nvPr userDrawn="1"/>
        </p:nvSpPr>
        <p:spPr>
          <a:xfrm>
            <a:off x="242775" y="6405966"/>
            <a:ext cx="289470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FDF1D2CB-CAC7-479D-9F56-44C64583F532}"/>
              </a:ext>
            </a:extLst>
          </p:cNvPr>
          <p:cNvPicPr>
            <a:picLocks noChangeAspect="1"/>
          </p:cNvPicPr>
          <p:nvPr userDrawn="1"/>
        </p:nvPicPr>
        <p:blipFill>
          <a:blip r:embed="rId4"/>
          <a:stretch>
            <a:fillRect/>
          </a:stretch>
        </p:blipFill>
        <p:spPr>
          <a:xfrm>
            <a:off x="398761" y="394048"/>
            <a:ext cx="1079500" cy="571500"/>
          </a:xfrm>
          <a:prstGeom prst="rect">
            <a:avLst/>
          </a:prstGeom>
        </p:spPr>
      </p:pic>
      <p:sp>
        <p:nvSpPr>
          <p:cNvPr id="9" name="Text Placeholder 4">
            <a:extLst>
              <a:ext uri="{FF2B5EF4-FFF2-40B4-BE49-F238E27FC236}">
                <a16:creationId xmlns:a16="http://schemas.microsoft.com/office/drawing/2014/main" id="{D317B7DF-C66F-0841-80F8-4DCB77BF308C}"/>
              </a:ext>
            </a:extLst>
          </p:cNvPr>
          <p:cNvSpPr>
            <a:spLocks noGrp="1"/>
          </p:cNvSpPr>
          <p:nvPr>
            <p:ph type="body" sz="quarter" idx="10" hasCustomPrompt="1"/>
          </p:nvPr>
        </p:nvSpPr>
        <p:spPr>
          <a:xfrm>
            <a:off x="319088" y="5631286"/>
            <a:ext cx="5981700" cy="434975"/>
          </a:xfrm>
        </p:spPr>
        <p:txBody>
          <a:bodyPr>
            <a:normAutofit/>
          </a:bodyPr>
          <a:lstStyle>
            <a:lvl1pPr marL="0" indent="0">
              <a:buFontTx/>
              <a:buNone/>
              <a:defRPr sz="1200">
                <a:solidFill>
                  <a:schemeClr val="accent3"/>
                </a:solidFill>
              </a:defRPr>
            </a:lvl1pPr>
          </a:lstStyle>
          <a:p>
            <a:pPr lvl="0"/>
            <a:r>
              <a:rPr lang="en-GB" dirty="0"/>
              <a:t>&lt;&lt; Alternative master slide – delete this slide if not required &gt;&gt;</a:t>
            </a:r>
          </a:p>
        </p:txBody>
      </p:sp>
      <p:sp>
        <p:nvSpPr>
          <p:cNvPr id="10" name="Subtitle 2">
            <a:extLst>
              <a:ext uri="{FF2B5EF4-FFF2-40B4-BE49-F238E27FC236}">
                <a16:creationId xmlns:a16="http://schemas.microsoft.com/office/drawing/2014/main" id="{FA66B2D7-99ED-7E49-9DD4-B5344D96385B}"/>
              </a:ext>
            </a:extLst>
          </p:cNvPr>
          <p:cNvSpPr>
            <a:spLocks noGrp="1"/>
          </p:cNvSpPr>
          <p:nvPr>
            <p:ph type="subTitle" idx="1"/>
          </p:nvPr>
        </p:nvSpPr>
        <p:spPr>
          <a:xfrm>
            <a:off x="321179" y="5122336"/>
            <a:ext cx="9144000" cy="424157"/>
          </a:xfrm>
          <a:prstGeom prst="rect">
            <a:avLst/>
          </a:prstGeom>
        </p:spPr>
        <p:txBody>
          <a:bodyPr anchor="b" anchorCtr="0">
            <a:noAutofit/>
          </a:bodyPr>
          <a:lstStyle>
            <a:lvl1pPr marL="0" indent="0" algn="l">
              <a:lnSpc>
                <a:spcPts val="2800"/>
              </a:lnSpc>
              <a:spcBef>
                <a:spcPts val="0"/>
              </a:spcBef>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32752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9A61-6709-F485-9691-9A48169F1D88}"/>
              </a:ext>
            </a:extLst>
          </p:cNvPr>
          <p:cNvSpPr>
            <a:spLocks noGrp="1"/>
          </p:cNvSpPr>
          <p:nvPr>
            <p:ph type="ctrTitle"/>
          </p:nvPr>
        </p:nvSpPr>
        <p:spPr>
          <a:xfrm>
            <a:off x="1524000" y="1122363"/>
            <a:ext cx="9144000" cy="2387600"/>
          </a:xfrm>
        </p:spPr>
        <p:txBody>
          <a:bodyPr anchor="b"/>
          <a:lstStyle>
            <a:lvl1pPr algn="l">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D5A4D959-5D0B-D7A4-E010-B3EF2E4D2E69}"/>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F2212EC6-0561-15F1-7D1C-D4DDB667B70F}"/>
              </a:ext>
            </a:extLst>
          </p:cNvPr>
          <p:cNvSpPr>
            <a:spLocks noGrp="1"/>
          </p:cNvSpPr>
          <p:nvPr>
            <p:ph type="dt" sz="half" idx="10"/>
          </p:nvPr>
        </p:nvSpPr>
        <p:spPr>
          <a:xfrm>
            <a:off x="838200" y="6356350"/>
            <a:ext cx="2743200" cy="365125"/>
          </a:xfrm>
          <a:prstGeom prst="rect">
            <a:avLst/>
          </a:prstGeom>
        </p:spPr>
        <p:txBody>
          <a:bodyPr/>
          <a:lstStyle/>
          <a:p>
            <a:fld id="{42D660D9-7385-F04B-8209-BB9FE5A080BD}" type="datetime1">
              <a:rPr lang="en-GB" smtClean="0"/>
              <a:t>09/06/2025</a:t>
            </a:fld>
            <a:endParaRPr lang="en-US"/>
          </a:p>
        </p:txBody>
      </p:sp>
      <p:sp>
        <p:nvSpPr>
          <p:cNvPr id="5" name="Footer Placeholder 4">
            <a:extLst>
              <a:ext uri="{FF2B5EF4-FFF2-40B4-BE49-F238E27FC236}">
                <a16:creationId xmlns:a16="http://schemas.microsoft.com/office/drawing/2014/main" id="{B009786F-19AC-A70A-95F6-16F323AF4A62}"/>
              </a:ext>
            </a:extLst>
          </p:cNvPr>
          <p:cNvSpPr>
            <a:spLocks noGrp="1"/>
          </p:cNvSpPr>
          <p:nvPr>
            <p:ph type="ftr" sz="quarter" idx="11"/>
          </p:nvPr>
        </p:nvSpPr>
        <p:spPr>
          <a:xfrm>
            <a:off x="4038600" y="6356350"/>
            <a:ext cx="4114800" cy="365125"/>
          </a:xfrm>
          <a:prstGeom prst="rect">
            <a:avLst/>
          </a:prstGeom>
        </p:spPr>
        <p:txBody>
          <a:bodyPr/>
          <a:lstStyle/>
          <a:p>
            <a:r>
              <a:rPr lang="en-US"/>
              <a:t>The Cost of Doing Nothing</a:t>
            </a:r>
          </a:p>
        </p:txBody>
      </p:sp>
      <p:sp>
        <p:nvSpPr>
          <p:cNvPr id="6" name="Slide Number Placeholder 5">
            <a:extLst>
              <a:ext uri="{FF2B5EF4-FFF2-40B4-BE49-F238E27FC236}">
                <a16:creationId xmlns:a16="http://schemas.microsoft.com/office/drawing/2014/main" id="{34EFD84B-BA1E-654E-9336-24D562CAA1E0}"/>
              </a:ext>
            </a:extLst>
          </p:cNvPr>
          <p:cNvSpPr>
            <a:spLocks noGrp="1"/>
          </p:cNvSpPr>
          <p:nvPr>
            <p:ph type="sldNum" sz="quarter" idx="12"/>
          </p:nvPr>
        </p:nvSpPr>
        <p:spPr>
          <a:xfrm>
            <a:off x="8610600" y="6356350"/>
            <a:ext cx="2743200" cy="365125"/>
          </a:xfrm>
          <a:prstGeom prst="rect">
            <a:avLst/>
          </a:prstGeom>
        </p:spPr>
        <p:txBody>
          <a:bodyPr/>
          <a:lstStyle/>
          <a:p>
            <a:fld id="{04F22A53-8CAC-F443-84EC-211D69664E8B}" type="slidenum">
              <a:rPr lang="en-US" smtClean="0"/>
              <a:t>‹#›</a:t>
            </a:fld>
            <a:endParaRPr lang="en-US"/>
          </a:p>
        </p:txBody>
      </p:sp>
      <p:pic>
        <p:nvPicPr>
          <p:cNvPr id="8" name="Picture 7">
            <a:extLst>
              <a:ext uri="{FF2B5EF4-FFF2-40B4-BE49-F238E27FC236}">
                <a16:creationId xmlns:a16="http://schemas.microsoft.com/office/drawing/2014/main" id="{1097B9E8-7F33-0BF8-A225-722EF2E16381}"/>
              </a:ext>
            </a:extLst>
          </p:cNvPr>
          <p:cNvPicPr>
            <a:picLocks noChangeAspect="1"/>
          </p:cNvPicPr>
          <p:nvPr userDrawn="1"/>
        </p:nvPicPr>
        <p:blipFill>
          <a:blip r:embed="rId2"/>
          <a:srcRect/>
          <a:stretch/>
        </p:blipFill>
        <p:spPr>
          <a:xfrm>
            <a:off x="11020258" y="248512"/>
            <a:ext cx="876291" cy="462974"/>
          </a:xfrm>
          <a:prstGeom prst="rect">
            <a:avLst/>
          </a:prstGeom>
        </p:spPr>
      </p:pic>
    </p:spTree>
    <p:extLst>
      <p:ext uri="{BB962C8B-B14F-4D97-AF65-F5344CB8AC3E}">
        <p14:creationId xmlns:p14="http://schemas.microsoft.com/office/powerpoint/2010/main" val="2675371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tab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188EFD9-629D-4AFF-8C74-269603F04152}"/>
              </a:ext>
            </a:extLst>
          </p:cNvPr>
          <p:cNvSpPr>
            <a:spLocks noGrp="1"/>
          </p:cNvSpPr>
          <p:nvPr>
            <p:ph type="body" sz="quarter" idx="12"/>
          </p:nvPr>
        </p:nvSpPr>
        <p:spPr>
          <a:xfrm>
            <a:off x="0" y="1"/>
            <a:ext cx="5510954" cy="6858000"/>
          </a:xfrm>
          <a:custGeom>
            <a:avLst/>
            <a:gdLst>
              <a:gd name="connsiteX0" fmla="*/ 0 w 5510954"/>
              <a:gd name="connsiteY0" fmla="*/ 0 h 6864631"/>
              <a:gd name="connsiteX1" fmla="*/ 5543 w 5510954"/>
              <a:gd name="connsiteY1" fmla="*/ 0 h 6864631"/>
              <a:gd name="connsiteX2" fmla="*/ 2081086 w 5510954"/>
              <a:gd name="connsiteY2" fmla="*/ 0 h 6864631"/>
              <a:gd name="connsiteX3" fmla="*/ 5510954 w 5510954"/>
              <a:gd name="connsiteY3" fmla="*/ 0 h 6864631"/>
              <a:gd name="connsiteX4" fmla="*/ 2091544 w 5510954"/>
              <a:gd name="connsiteY4" fmla="*/ 6864631 h 6864631"/>
              <a:gd name="connsiteX5" fmla="*/ 2081086 w 5510954"/>
              <a:gd name="connsiteY5" fmla="*/ 6830217 h 6864631"/>
              <a:gd name="connsiteX6" fmla="*/ 2081086 w 5510954"/>
              <a:gd name="connsiteY6" fmla="*/ 6864631 h 6864631"/>
              <a:gd name="connsiteX7" fmla="*/ 0 w 5510954"/>
              <a:gd name="connsiteY7" fmla="*/ 6864631 h 686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54" h="6864631">
                <a:moveTo>
                  <a:pt x="0" y="0"/>
                </a:moveTo>
                <a:lnTo>
                  <a:pt x="5543" y="0"/>
                </a:lnTo>
                <a:lnTo>
                  <a:pt x="2081086" y="0"/>
                </a:lnTo>
                <a:lnTo>
                  <a:pt x="5510954" y="0"/>
                </a:lnTo>
                <a:lnTo>
                  <a:pt x="2091544" y="6864631"/>
                </a:lnTo>
                <a:lnTo>
                  <a:pt x="2081086" y="6830217"/>
                </a:lnTo>
                <a:lnTo>
                  <a:pt x="2081086" y="6864631"/>
                </a:lnTo>
                <a:lnTo>
                  <a:pt x="0" y="6864631"/>
                </a:lnTo>
                <a:close/>
              </a:path>
            </a:pathLst>
          </a:custGeom>
          <a:solidFill>
            <a:schemeClr val="tx1"/>
          </a:solidFill>
        </p:spPr>
        <p:txBody>
          <a:bodyPr wrap="square">
            <a:noAutofit/>
          </a:bodyPr>
          <a:lstStyle>
            <a:lvl1pPr marL="0" indent="0">
              <a:buNone/>
              <a:defRPr>
                <a:no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endParaRPr lang="en-GB" dirty="0"/>
          </a:p>
        </p:txBody>
      </p:sp>
      <p:sp>
        <p:nvSpPr>
          <p:cNvPr id="2" name="Title 1">
            <a:extLst>
              <a:ext uri="{FF2B5EF4-FFF2-40B4-BE49-F238E27FC236}">
                <a16:creationId xmlns:a16="http://schemas.microsoft.com/office/drawing/2014/main" id="{4B19F6C1-A5BD-D24F-A2B4-9B83882C5633}"/>
              </a:ext>
            </a:extLst>
          </p:cNvPr>
          <p:cNvSpPr>
            <a:spLocks noGrp="1"/>
          </p:cNvSpPr>
          <p:nvPr>
            <p:ph type="title" hasCustomPrompt="1"/>
          </p:nvPr>
        </p:nvSpPr>
        <p:spPr>
          <a:xfrm>
            <a:off x="375157" y="365125"/>
            <a:ext cx="4938248" cy="2625210"/>
          </a:xfrm>
          <a:prstGeom prst="rect">
            <a:avLst/>
          </a:prstGeom>
        </p:spPr>
        <p:txBody>
          <a:bodyPr anchor="t" anchorCtr="0">
            <a:noAutofit/>
          </a:bodyPr>
          <a:lstStyle>
            <a:lvl1pPr>
              <a:defRPr sz="6000" b="1" i="0" spc="-200" baseline="0">
                <a:solidFill>
                  <a:schemeClr val="bg1"/>
                </a:solidFill>
                <a:latin typeface="Overpass Black" pitchFamily="2" charset="77"/>
              </a:defRPr>
            </a:lvl1pPr>
          </a:lstStyle>
          <a:p>
            <a:r>
              <a:rPr lang="en-GB" dirty="0"/>
              <a:t>Click to edit Master title style.</a:t>
            </a:r>
          </a:p>
        </p:txBody>
      </p:sp>
      <p:sp>
        <p:nvSpPr>
          <p:cNvPr id="11" name="Text Placeholder 3">
            <a:extLst>
              <a:ext uri="{FF2B5EF4-FFF2-40B4-BE49-F238E27FC236}">
                <a16:creationId xmlns:a16="http://schemas.microsoft.com/office/drawing/2014/main" id="{AF34DE35-4DA6-BD45-A406-D719532C1B53}"/>
              </a:ext>
            </a:extLst>
          </p:cNvPr>
          <p:cNvSpPr>
            <a:spLocks noGrp="1"/>
          </p:cNvSpPr>
          <p:nvPr>
            <p:ph type="body" sz="half" idx="11"/>
          </p:nvPr>
        </p:nvSpPr>
        <p:spPr>
          <a:xfrm>
            <a:off x="5422459" y="1861461"/>
            <a:ext cx="3932237" cy="631449"/>
          </a:xfrm>
          <a:prstGeom prst="rect">
            <a:avLst/>
          </a:prstGeom>
        </p:spPr>
        <p:txBody>
          <a:bodyPr/>
          <a:lstStyle>
            <a:lvl1pPr marL="0" indent="0">
              <a:buNone/>
              <a:defRPr sz="1300" b="1" cap="non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25" name="Text Placeholder 2">
            <a:extLst>
              <a:ext uri="{FF2B5EF4-FFF2-40B4-BE49-F238E27FC236}">
                <a16:creationId xmlns:a16="http://schemas.microsoft.com/office/drawing/2014/main" id="{BF4E6D16-C11B-3643-BB1B-80B7C64B4A05}"/>
              </a:ext>
            </a:extLst>
          </p:cNvPr>
          <p:cNvSpPr>
            <a:spLocks noGrp="1"/>
          </p:cNvSpPr>
          <p:nvPr>
            <p:ph type="body" idx="1" hasCustomPrompt="1"/>
          </p:nvPr>
        </p:nvSpPr>
        <p:spPr>
          <a:xfrm>
            <a:off x="5799421" y="2363485"/>
            <a:ext cx="5992708" cy="3706040"/>
          </a:xfrm>
          <a:prstGeom prst="rect">
            <a:avLst/>
          </a:prstGeom>
        </p:spPr>
        <p:txBody>
          <a:bodyPr/>
          <a:lstStyle>
            <a:lvl1pPr marL="0" indent="0">
              <a:buNone/>
              <a:tabLst>
                <a:tab pos="836613" algn="l"/>
              </a:tabLst>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00	Introduction</a:t>
            </a:r>
          </a:p>
          <a:p>
            <a:pPr lvl="0"/>
            <a:r>
              <a:rPr lang="en-GB" dirty="0"/>
              <a:t>00	Understanding your business requirements</a:t>
            </a:r>
          </a:p>
          <a:p>
            <a:pPr lvl="0"/>
            <a:r>
              <a:rPr lang="en-GB" dirty="0"/>
              <a:t>00	Why outsource</a:t>
            </a:r>
          </a:p>
          <a:p>
            <a:pPr lvl="0"/>
            <a:r>
              <a:rPr lang="en-GB" dirty="0"/>
              <a:t>00	Zellis’ Managed Services, declaration for success</a:t>
            </a:r>
          </a:p>
          <a:p>
            <a:pPr lvl="0"/>
            <a:r>
              <a:rPr lang="en-GB" dirty="0"/>
              <a:t>00	Something else</a:t>
            </a:r>
          </a:p>
          <a:p>
            <a:pPr lvl="0"/>
            <a:endParaRPr lang="en-GB" dirty="0"/>
          </a:p>
        </p:txBody>
      </p:sp>
      <p:sp>
        <p:nvSpPr>
          <p:cNvPr id="6" name="Date Placeholder 3">
            <a:extLst>
              <a:ext uri="{FF2B5EF4-FFF2-40B4-BE49-F238E27FC236}">
                <a16:creationId xmlns:a16="http://schemas.microsoft.com/office/drawing/2014/main" id="{1CCC1151-8498-AD48-93F2-2FBA1B0A17D1}"/>
              </a:ext>
            </a:extLst>
          </p:cNvPr>
          <p:cNvSpPr txBox="1">
            <a:spLocks/>
          </p:cNvSpPr>
          <p:nvPr userDrawn="1"/>
        </p:nvSpPr>
        <p:spPr>
          <a:xfrm>
            <a:off x="9225909" y="6405966"/>
            <a:ext cx="289470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Subtitle 2">
            <a:extLst>
              <a:ext uri="{FF2B5EF4-FFF2-40B4-BE49-F238E27FC236}">
                <a16:creationId xmlns:a16="http://schemas.microsoft.com/office/drawing/2014/main" id="{BBF9FF01-AA8B-784F-8E28-7C8DBCB6A8B4}"/>
              </a:ext>
            </a:extLst>
          </p:cNvPr>
          <p:cNvSpPr>
            <a:spLocks noGrp="1"/>
          </p:cNvSpPr>
          <p:nvPr>
            <p:ph type="subTitle" idx="13" hasCustomPrompt="1"/>
          </p:nvPr>
        </p:nvSpPr>
        <p:spPr>
          <a:xfrm>
            <a:off x="375157" y="2266387"/>
            <a:ext cx="3565887" cy="3134822"/>
          </a:xfrm>
          <a:prstGeom prst="rect">
            <a:avLst/>
          </a:prstGeom>
        </p:spPr>
        <p:txBody>
          <a:bodyPr>
            <a:noAutofit/>
          </a:bodyPr>
          <a:lstStyle>
            <a:lvl1pPr marL="0" indent="0" algn="l">
              <a:lnSpc>
                <a:spcPts val="2800"/>
              </a:lnSpc>
              <a:spcBef>
                <a:spcPts val="0"/>
              </a:spcBef>
              <a:buNone/>
              <a:defRPr sz="2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body copy here or delete as required.</a:t>
            </a:r>
          </a:p>
        </p:txBody>
      </p:sp>
    </p:spTree>
    <p:extLst>
      <p:ext uri="{BB962C8B-B14F-4D97-AF65-F5344CB8AC3E}">
        <p14:creationId xmlns:p14="http://schemas.microsoft.com/office/powerpoint/2010/main" val="43809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genda table">
    <p:spTree>
      <p:nvGrpSpPr>
        <p:cNvPr id="1" name=""/>
        <p:cNvGrpSpPr/>
        <p:nvPr/>
      </p:nvGrpSpPr>
      <p:grpSpPr>
        <a:xfrm>
          <a:off x="0" y="0"/>
          <a:ext cx="0" cy="0"/>
          <a:chOff x="0" y="0"/>
          <a:chExt cx="0" cy="0"/>
        </a:xfrm>
      </p:grpSpPr>
      <p:sp>
        <p:nvSpPr>
          <p:cNvPr id="3" name="Flowchart: Manual Input 2">
            <a:extLst>
              <a:ext uri="{FF2B5EF4-FFF2-40B4-BE49-F238E27FC236}">
                <a16:creationId xmlns:a16="http://schemas.microsoft.com/office/drawing/2014/main" id="{61D3509D-BCC1-4F1D-8985-F0A91870269D}"/>
              </a:ext>
            </a:extLst>
          </p:cNvPr>
          <p:cNvSpPr/>
          <p:nvPr userDrawn="1"/>
        </p:nvSpPr>
        <p:spPr>
          <a:xfrm rot="16200000" flipV="1">
            <a:off x="-626175" y="622257"/>
            <a:ext cx="6860830" cy="5613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42 w 10000"/>
              <a:gd name="connsiteY0" fmla="*/ 6964 h 10000"/>
              <a:gd name="connsiteX1" fmla="*/ 10000 w 10000"/>
              <a:gd name="connsiteY1" fmla="*/ 0 h 10000"/>
              <a:gd name="connsiteX2" fmla="*/ 10000 w 10000"/>
              <a:gd name="connsiteY2" fmla="*/ 10000 h 10000"/>
              <a:gd name="connsiteX3" fmla="*/ 0 w 10000"/>
              <a:gd name="connsiteY3" fmla="*/ 10000 h 10000"/>
              <a:gd name="connsiteX4" fmla="*/ 742 w 10000"/>
              <a:gd name="connsiteY4" fmla="*/ 6964 h 10000"/>
              <a:gd name="connsiteX0" fmla="*/ 13 w 10000"/>
              <a:gd name="connsiteY0" fmla="*/ 6242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6242 h 10000"/>
              <a:gd name="connsiteX0" fmla="*/ 1 w 10002"/>
              <a:gd name="connsiteY0" fmla="*/ 6242 h 10000"/>
              <a:gd name="connsiteX1" fmla="*/ 10002 w 10002"/>
              <a:gd name="connsiteY1" fmla="*/ 0 h 10000"/>
              <a:gd name="connsiteX2" fmla="*/ 10002 w 10002"/>
              <a:gd name="connsiteY2" fmla="*/ 10000 h 10000"/>
              <a:gd name="connsiteX3" fmla="*/ 2 w 10002"/>
              <a:gd name="connsiteY3" fmla="*/ 10000 h 10000"/>
              <a:gd name="connsiteX4" fmla="*/ 1 w 10002"/>
              <a:gd name="connsiteY4" fmla="*/ 624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1" y="6242"/>
                </a:moveTo>
                <a:lnTo>
                  <a:pt x="10002" y="0"/>
                </a:lnTo>
                <a:lnTo>
                  <a:pt x="10002" y="10000"/>
                </a:lnTo>
                <a:lnTo>
                  <a:pt x="2" y="10000"/>
                </a:lnTo>
                <a:cubicBezTo>
                  <a:pt x="6" y="8747"/>
                  <a:pt x="-3" y="7495"/>
                  <a:pt x="1" y="624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4B19F6C1-A5BD-D24F-A2B4-9B83882C5633}"/>
              </a:ext>
            </a:extLst>
          </p:cNvPr>
          <p:cNvSpPr>
            <a:spLocks noGrp="1"/>
          </p:cNvSpPr>
          <p:nvPr>
            <p:ph type="title" hasCustomPrompt="1"/>
          </p:nvPr>
        </p:nvSpPr>
        <p:spPr>
          <a:xfrm>
            <a:off x="375157" y="365125"/>
            <a:ext cx="4938248" cy="2625210"/>
          </a:xfrm>
          <a:prstGeom prst="rect">
            <a:avLst/>
          </a:prstGeom>
        </p:spPr>
        <p:txBody>
          <a:bodyPr anchor="t" anchorCtr="0">
            <a:noAutofit/>
          </a:bodyPr>
          <a:lstStyle>
            <a:lvl1pPr>
              <a:defRPr sz="6000" b="1" i="0" spc="-200" baseline="0">
                <a:solidFill>
                  <a:schemeClr val="tx1"/>
                </a:solidFill>
                <a:latin typeface="Overpass Black" pitchFamily="2" charset="77"/>
              </a:defRPr>
            </a:lvl1pPr>
          </a:lstStyle>
          <a:p>
            <a:r>
              <a:rPr lang="en-GB" dirty="0"/>
              <a:t>Click to edit Master title style.</a:t>
            </a:r>
          </a:p>
        </p:txBody>
      </p:sp>
      <p:pic>
        <p:nvPicPr>
          <p:cNvPr id="9" name="Picture 8">
            <a:extLst>
              <a:ext uri="{FF2B5EF4-FFF2-40B4-BE49-F238E27FC236}">
                <a16:creationId xmlns:a16="http://schemas.microsoft.com/office/drawing/2014/main" id="{2C5AF00E-89DA-BC44-89D5-E5D981B01C63}"/>
              </a:ext>
            </a:extLst>
          </p:cNvPr>
          <p:cNvPicPr>
            <a:picLocks noChangeAspect="1"/>
          </p:cNvPicPr>
          <p:nvPr userDrawn="1"/>
        </p:nvPicPr>
        <p:blipFill>
          <a:blip r:embed="rId2"/>
          <a:stretch>
            <a:fillRect/>
          </a:stretch>
        </p:blipFill>
        <p:spPr>
          <a:xfrm>
            <a:off x="504380" y="5949221"/>
            <a:ext cx="1079500" cy="571500"/>
          </a:xfrm>
          <a:prstGeom prst="rect">
            <a:avLst/>
          </a:prstGeom>
        </p:spPr>
      </p:pic>
      <p:sp>
        <p:nvSpPr>
          <p:cNvPr id="7" name="Date Placeholder 3">
            <a:extLst>
              <a:ext uri="{FF2B5EF4-FFF2-40B4-BE49-F238E27FC236}">
                <a16:creationId xmlns:a16="http://schemas.microsoft.com/office/drawing/2014/main" id="{8D8B0537-451B-A24A-8F8C-8B4B157204F3}"/>
              </a:ext>
            </a:extLst>
          </p:cNvPr>
          <p:cNvSpPr txBox="1">
            <a:spLocks/>
          </p:cNvSpPr>
          <p:nvPr userDrawn="1"/>
        </p:nvSpPr>
        <p:spPr>
          <a:xfrm>
            <a:off x="9225909" y="6405966"/>
            <a:ext cx="289470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3">
            <a:extLst>
              <a:ext uri="{FF2B5EF4-FFF2-40B4-BE49-F238E27FC236}">
                <a16:creationId xmlns:a16="http://schemas.microsoft.com/office/drawing/2014/main" id="{59C384ED-6E28-014D-8FB8-8F97FFD9ED92}"/>
              </a:ext>
            </a:extLst>
          </p:cNvPr>
          <p:cNvSpPr>
            <a:spLocks noGrp="1"/>
          </p:cNvSpPr>
          <p:nvPr>
            <p:ph type="body" sz="half" idx="11"/>
          </p:nvPr>
        </p:nvSpPr>
        <p:spPr>
          <a:xfrm>
            <a:off x="5422459" y="1861461"/>
            <a:ext cx="3932237" cy="631449"/>
          </a:xfrm>
          <a:prstGeom prst="rect">
            <a:avLst/>
          </a:prstGeom>
        </p:spPr>
        <p:txBody>
          <a:bodyPr/>
          <a:lstStyle>
            <a:lvl1pPr marL="0" indent="0">
              <a:buNone/>
              <a:defRPr sz="1300" b="1" cap="non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3" name="Text Placeholder 2">
            <a:extLst>
              <a:ext uri="{FF2B5EF4-FFF2-40B4-BE49-F238E27FC236}">
                <a16:creationId xmlns:a16="http://schemas.microsoft.com/office/drawing/2014/main" id="{C8B8507C-36CE-B944-8BD2-AE4A10B8145C}"/>
              </a:ext>
            </a:extLst>
          </p:cNvPr>
          <p:cNvSpPr>
            <a:spLocks noGrp="1"/>
          </p:cNvSpPr>
          <p:nvPr>
            <p:ph type="body" idx="1" hasCustomPrompt="1"/>
          </p:nvPr>
        </p:nvSpPr>
        <p:spPr>
          <a:xfrm>
            <a:off x="5799421" y="2363485"/>
            <a:ext cx="5992708" cy="3706040"/>
          </a:xfrm>
          <a:prstGeom prst="rect">
            <a:avLst/>
          </a:prstGeom>
        </p:spPr>
        <p:txBody>
          <a:bodyPr/>
          <a:lstStyle>
            <a:lvl1pPr marL="0" indent="0">
              <a:buNone/>
              <a:tabLst>
                <a:tab pos="836613" algn="l"/>
              </a:tabLst>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00	Introduction</a:t>
            </a:r>
          </a:p>
          <a:p>
            <a:pPr lvl="0"/>
            <a:r>
              <a:rPr lang="en-GB" dirty="0"/>
              <a:t>00	Understanding your business requirements</a:t>
            </a:r>
          </a:p>
          <a:p>
            <a:pPr lvl="0"/>
            <a:r>
              <a:rPr lang="en-GB" dirty="0"/>
              <a:t>00	Why outsource</a:t>
            </a:r>
          </a:p>
          <a:p>
            <a:pPr lvl="0"/>
            <a:r>
              <a:rPr lang="en-GB" dirty="0"/>
              <a:t>00	Zellis’ Managed Services, declaration for success</a:t>
            </a:r>
          </a:p>
          <a:p>
            <a:pPr lvl="0"/>
            <a:r>
              <a:rPr lang="en-GB" dirty="0"/>
              <a:t>00	Something else</a:t>
            </a:r>
          </a:p>
          <a:p>
            <a:pPr lvl="0"/>
            <a:endParaRPr lang="en-GB" dirty="0"/>
          </a:p>
        </p:txBody>
      </p:sp>
      <p:sp>
        <p:nvSpPr>
          <p:cNvPr id="16" name="Subtitle 2">
            <a:extLst>
              <a:ext uri="{FF2B5EF4-FFF2-40B4-BE49-F238E27FC236}">
                <a16:creationId xmlns:a16="http://schemas.microsoft.com/office/drawing/2014/main" id="{EE842B58-36FE-9841-807F-3818DE9FF9DC}"/>
              </a:ext>
            </a:extLst>
          </p:cNvPr>
          <p:cNvSpPr>
            <a:spLocks noGrp="1"/>
          </p:cNvSpPr>
          <p:nvPr>
            <p:ph type="subTitle" idx="13" hasCustomPrompt="1"/>
          </p:nvPr>
        </p:nvSpPr>
        <p:spPr>
          <a:xfrm>
            <a:off x="375157" y="2266387"/>
            <a:ext cx="3565887" cy="3134822"/>
          </a:xfrm>
          <a:prstGeom prst="rect">
            <a:avLst/>
          </a:prstGeom>
        </p:spPr>
        <p:txBody>
          <a:bodyPr>
            <a:noAutofit/>
          </a:bodyPr>
          <a:lstStyle>
            <a:lvl1pPr marL="0" indent="0" algn="l">
              <a:lnSpc>
                <a:spcPts val="2800"/>
              </a:lnSpc>
              <a:spcBef>
                <a:spcPts val="0"/>
              </a:spcBef>
              <a:buNone/>
              <a:defRPr sz="2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body copy here or delete as required.</a:t>
            </a:r>
          </a:p>
        </p:txBody>
      </p:sp>
      <p:sp>
        <p:nvSpPr>
          <p:cNvPr id="15" name="Text Placeholder 6">
            <a:extLst>
              <a:ext uri="{FF2B5EF4-FFF2-40B4-BE49-F238E27FC236}">
                <a16:creationId xmlns:a16="http://schemas.microsoft.com/office/drawing/2014/main" id="{993C8C9E-806B-464F-ABDC-C9D359D0EDF3}"/>
              </a:ext>
            </a:extLst>
          </p:cNvPr>
          <p:cNvSpPr>
            <a:spLocks noGrp="1"/>
          </p:cNvSpPr>
          <p:nvPr>
            <p:ph type="body" sz="quarter" idx="12" hasCustomPrompt="1"/>
          </p:nvPr>
        </p:nvSpPr>
        <p:spPr>
          <a:xfrm>
            <a:off x="375157" y="3960963"/>
            <a:ext cx="2605110" cy="982132"/>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agenda – delete this slide if not required &gt;&gt;</a:t>
            </a:r>
          </a:p>
        </p:txBody>
      </p:sp>
    </p:spTree>
    <p:extLst>
      <p:ext uri="{BB962C8B-B14F-4D97-AF65-F5344CB8AC3E}">
        <p14:creationId xmlns:p14="http://schemas.microsoft.com/office/powerpoint/2010/main" val="73845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Agenda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4F6CCE-3C93-7040-BC32-3836A6219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1" t="253" r="1204" b="1043"/>
          <a:stretch/>
        </p:blipFill>
        <p:spPr>
          <a:xfrm flipH="1">
            <a:off x="-1" y="0"/>
            <a:ext cx="9709655" cy="6858000"/>
          </a:xfrm>
          <a:prstGeom prst="rect">
            <a:avLst/>
          </a:prstGeom>
        </p:spPr>
      </p:pic>
      <p:sp>
        <p:nvSpPr>
          <p:cNvPr id="13" name="Oval 12">
            <a:extLst>
              <a:ext uri="{FF2B5EF4-FFF2-40B4-BE49-F238E27FC236}">
                <a16:creationId xmlns:a16="http://schemas.microsoft.com/office/drawing/2014/main" id="{CE9994B1-A0CC-2248-80DE-9472D61F2FAF}"/>
              </a:ext>
            </a:extLst>
          </p:cNvPr>
          <p:cNvSpPr/>
          <p:nvPr userDrawn="1"/>
        </p:nvSpPr>
        <p:spPr>
          <a:xfrm>
            <a:off x="-1405110" y="3985270"/>
            <a:ext cx="4700748" cy="4701599"/>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EFDDBEC-544F-EE44-A632-EFC1B3182CC0}"/>
              </a:ext>
            </a:extLst>
          </p:cNvPr>
          <p:cNvSpPr/>
          <p:nvPr userDrawn="1"/>
        </p:nvSpPr>
        <p:spPr>
          <a:xfrm flipH="1" flipV="1">
            <a:off x="3415383" y="0"/>
            <a:ext cx="6534150" cy="6858000"/>
          </a:xfrm>
          <a:custGeom>
            <a:avLst/>
            <a:gdLst>
              <a:gd name="connsiteX0" fmla="*/ 6534150 w 6534150"/>
              <a:gd name="connsiteY0" fmla="*/ 0 h 6940550"/>
              <a:gd name="connsiteX1" fmla="*/ 2990850 w 6534150"/>
              <a:gd name="connsiteY1" fmla="*/ 6940550 h 6940550"/>
              <a:gd name="connsiteX2" fmla="*/ 0 w 6534150"/>
              <a:gd name="connsiteY2" fmla="*/ 6940550 h 6940550"/>
              <a:gd name="connsiteX3" fmla="*/ 0 w 6534150"/>
              <a:gd name="connsiteY3" fmla="*/ 0 h 6940550"/>
              <a:gd name="connsiteX4" fmla="*/ 6534150 w 6534150"/>
              <a:gd name="connsiteY4" fmla="*/ 0 h 694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0" h="6940550">
                <a:moveTo>
                  <a:pt x="6534150" y="0"/>
                </a:moveTo>
                <a:lnTo>
                  <a:pt x="2990850" y="6940550"/>
                </a:lnTo>
                <a:lnTo>
                  <a:pt x="0" y="6940550"/>
                </a:lnTo>
                <a:lnTo>
                  <a:pt x="0" y="0"/>
                </a:lnTo>
                <a:lnTo>
                  <a:pt x="65341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FC3162FE-5DF6-F84E-BCAE-E1B1C9149CBD}"/>
              </a:ext>
            </a:extLst>
          </p:cNvPr>
          <p:cNvSpPr>
            <a:spLocks noGrp="1"/>
          </p:cNvSpPr>
          <p:nvPr>
            <p:ph type="title" hasCustomPrompt="1"/>
          </p:nvPr>
        </p:nvSpPr>
        <p:spPr>
          <a:xfrm>
            <a:off x="6801468" y="365125"/>
            <a:ext cx="4938248" cy="2625210"/>
          </a:xfrm>
          <a:prstGeom prst="rect">
            <a:avLst/>
          </a:prstGeom>
        </p:spPr>
        <p:txBody>
          <a:bodyPr anchor="t" anchorCtr="0">
            <a:noAutofit/>
          </a:bodyPr>
          <a:lstStyle>
            <a:lvl1pPr algn="r">
              <a:defRPr sz="6000" b="1" i="0" spc="-200" baseline="0">
                <a:solidFill>
                  <a:srgbClr val="000032"/>
                </a:solidFill>
                <a:latin typeface="Overpass Black" pitchFamily="2" charset="77"/>
              </a:defRPr>
            </a:lvl1pPr>
          </a:lstStyle>
          <a:p>
            <a:r>
              <a:rPr lang="en-GB" dirty="0"/>
              <a:t>Click to edit Master title style.</a:t>
            </a:r>
          </a:p>
        </p:txBody>
      </p:sp>
      <p:pic>
        <p:nvPicPr>
          <p:cNvPr id="7" name="Picture 6">
            <a:extLst>
              <a:ext uri="{FF2B5EF4-FFF2-40B4-BE49-F238E27FC236}">
                <a16:creationId xmlns:a16="http://schemas.microsoft.com/office/drawing/2014/main" id="{BF0B1052-0BE7-DE4D-85F7-6F2FF3DBCE25}"/>
              </a:ext>
            </a:extLst>
          </p:cNvPr>
          <p:cNvPicPr>
            <a:picLocks noChangeAspect="1"/>
          </p:cNvPicPr>
          <p:nvPr userDrawn="1"/>
        </p:nvPicPr>
        <p:blipFill>
          <a:blip r:embed="rId3"/>
          <a:stretch>
            <a:fillRect/>
          </a:stretch>
        </p:blipFill>
        <p:spPr>
          <a:xfrm>
            <a:off x="10660216" y="5839259"/>
            <a:ext cx="1079500" cy="571500"/>
          </a:xfrm>
          <a:prstGeom prst="rect">
            <a:avLst/>
          </a:prstGeom>
        </p:spPr>
      </p:pic>
      <p:sp>
        <p:nvSpPr>
          <p:cNvPr id="10" name="Date Placeholder 3">
            <a:extLst>
              <a:ext uri="{FF2B5EF4-FFF2-40B4-BE49-F238E27FC236}">
                <a16:creationId xmlns:a16="http://schemas.microsoft.com/office/drawing/2014/main" id="{2DEF7E26-F753-3548-9AFB-D1A78B0065FB}"/>
              </a:ext>
            </a:extLst>
          </p:cNvPr>
          <p:cNvSpPr txBox="1">
            <a:spLocks/>
          </p:cNvSpPr>
          <p:nvPr userDrawn="1"/>
        </p:nvSpPr>
        <p:spPr>
          <a:xfrm>
            <a:off x="242775" y="6405966"/>
            <a:ext cx="289470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6">
            <a:extLst>
              <a:ext uri="{FF2B5EF4-FFF2-40B4-BE49-F238E27FC236}">
                <a16:creationId xmlns:a16="http://schemas.microsoft.com/office/drawing/2014/main" id="{9EDE082A-4D13-F34D-B4A3-3F7F61C28CE4}"/>
              </a:ext>
            </a:extLst>
          </p:cNvPr>
          <p:cNvSpPr>
            <a:spLocks noGrp="1"/>
          </p:cNvSpPr>
          <p:nvPr>
            <p:ph type="body" sz="quarter" idx="12" hasCustomPrompt="1"/>
          </p:nvPr>
        </p:nvSpPr>
        <p:spPr>
          <a:xfrm>
            <a:off x="4126926" y="6330131"/>
            <a:ext cx="5934258" cy="404157"/>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agenda – delete this slide if not required &gt;&gt;</a:t>
            </a:r>
          </a:p>
        </p:txBody>
      </p:sp>
      <p:sp>
        <p:nvSpPr>
          <p:cNvPr id="14" name="Text Placeholder 3">
            <a:extLst>
              <a:ext uri="{FF2B5EF4-FFF2-40B4-BE49-F238E27FC236}">
                <a16:creationId xmlns:a16="http://schemas.microsoft.com/office/drawing/2014/main" id="{B759E352-ADAC-3549-867A-6B2AA10E7710}"/>
              </a:ext>
            </a:extLst>
          </p:cNvPr>
          <p:cNvSpPr>
            <a:spLocks noGrp="1"/>
          </p:cNvSpPr>
          <p:nvPr>
            <p:ph type="body" sz="half" idx="11"/>
          </p:nvPr>
        </p:nvSpPr>
        <p:spPr>
          <a:xfrm>
            <a:off x="6096000" y="2526224"/>
            <a:ext cx="3932237" cy="631449"/>
          </a:xfrm>
          <a:prstGeom prst="rect">
            <a:avLst/>
          </a:prstGeom>
        </p:spPr>
        <p:txBody>
          <a:bodyPr/>
          <a:lstStyle>
            <a:lvl1pPr marL="0" indent="0">
              <a:buNone/>
              <a:defRPr sz="1300" b="1" cap="non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5" name="Text Placeholder 2">
            <a:extLst>
              <a:ext uri="{FF2B5EF4-FFF2-40B4-BE49-F238E27FC236}">
                <a16:creationId xmlns:a16="http://schemas.microsoft.com/office/drawing/2014/main" id="{BA505155-8F7A-C04C-9B94-64347547F665}"/>
              </a:ext>
            </a:extLst>
          </p:cNvPr>
          <p:cNvSpPr>
            <a:spLocks noGrp="1"/>
          </p:cNvSpPr>
          <p:nvPr>
            <p:ph type="body" idx="1" hasCustomPrompt="1"/>
          </p:nvPr>
        </p:nvSpPr>
        <p:spPr>
          <a:xfrm>
            <a:off x="6096000" y="3028248"/>
            <a:ext cx="5992708" cy="3706040"/>
          </a:xfrm>
          <a:prstGeom prst="rect">
            <a:avLst/>
          </a:prstGeom>
        </p:spPr>
        <p:txBody>
          <a:bodyPr/>
          <a:lstStyle>
            <a:lvl1pPr marL="0" indent="0">
              <a:buNone/>
              <a:tabLst>
                <a:tab pos="836613" algn="l"/>
              </a:tabLst>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00	Introduction</a:t>
            </a:r>
          </a:p>
          <a:p>
            <a:pPr lvl="0"/>
            <a:r>
              <a:rPr lang="en-GB" dirty="0"/>
              <a:t>00	Understanding your business requirements</a:t>
            </a:r>
          </a:p>
          <a:p>
            <a:pPr lvl="0"/>
            <a:r>
              <a:rPr lang="en-GB" dirty="0"/>
              <a:t>00	Why outsource</a:t>
            </a:r>
          </a:p>
          <a:p>
            <a:pPr lvl="0"/>
            <a:r>
              <a:rPr lang="en-GB" dirty="0"/>
              <a:t>00	Zellis’ Managed Services, declaration for success</a:t>
            </a:r>
          </a:p>
          <a:p>
            <a:pPr lvl="0"/>
            <a:r>
              <a:rPr lang="en-GB" dirty="0"/>
              <a:t>00	Something else</a:t>
            </a:r>
          </a:p>
          <a:p>
            <a:pPr lvl="0"/>
            <a:endParaRPr lang="en-GB" dirty="0"/>
          </a:p>
        </p:txBody>
      </p:sp>
    </p:spTree>
    <p:extLst>
      <p:ext uri="{BB962C8B-B14F-4D97-AF65-F5344CB8AC3E}">
        <p14:creationId xmlns:p14="http://schemas.microsoft.com/office/powerpoint/2010/main" val="391008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4F15F-E393-BE4A-B705-91316D8F7B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25" t="236" b="496"/>
          <a:stretch/>
        </p:blipFill>
        <p:spPr>
          <a:xfrm>
            <a:off x="2090721" y="0"/>
            <a:ext cx="10101279" cy="6858000"/>
          </a:xfrm>
          <a:prstGeom prst="rect">
            <a:avLst/>
          </a:prstGeom>
        </p:spPr>
      </p:pic>
      <p:sp>
        <p:nvSpPr>
          <p:cNvPr id="13" name="Flowchart: Manual Input 2">
            <a:extLst>
              <a:ext uri="{FF2B5EF4-FFF2-40B4-BE49-F238E27FC236}">
                <a16:creationId xmlns:a16="http://schemas.microsoft.com/office/drawing/2014/main" id="{8DF8AB09-5BEA-054F-9862-333B63A189A8}"/>
              </a:ext>
            </a:extLst>
          </p:cNvPr>
          <p:cNvSpPr/>
          <p:nvPr userDrawn="1"/>
        </p:nvSpPr>
        <p:spPr>
          <a:xfrm rot="16200000" flipV="1">
            <a:off x="-626175" y="622257"/>
            <a:ext cx="6860830" cy="5613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42 w 10000"/>
              <a:gd name="connsiteY0" fmla="*/ 6964 h 10000"/>
              <a:gd name="connsiteX1" fmla="*/ 10000 w 10000"/>
              <a:gd name="connsiteY1" fmla="*/ 0 h 10000"/>
              <a:gd name="connsiteX2" fmla="*/ 10000 w 10000"/>
              <a:gd name="connsiteY2" fmla="*/ 10000 h 10000"/>
              <a:gd name="connsiteX3" fmla="*/ 0 w 10000"/>
              <a:gd name="connsiteY3" fmla="*/ 10000 h 10000"/>
              <a:gd name="connsiteX4" fmla="*/ 742 w 10000"/>
              <a:gd name="connsiteY4" fmla="*/ 6964 h 10000"/>
              <a:gd name="connsiteX0" fmla="*/ 13 w 10000"/>
              <a:gd name="connsiteY0" fmla="*/ 6242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6242 h 10000"/>
              <a:gd name="connsiteX0" fmla="*/ 1 w 10002"/>
              <a:gd name="connsiteY0" fmla="*/ 6242 h 10000"/>
              <a:gd name="connsiteX1" fmla="*/ 10002 w 10002"/>
              <a:gd name="connsiteY1" fmla="*/ 0 h 10000"/>
              <a:gd name="connsiteX2" fmla="*/ 10002 w 10002"/>
              <a:gd name="connsiteY2" fmla="*/ 10000 h 10000"/>
              <a:gd name="connsiteX3" fmla="*/ 2 w 10002"/>
              <a:gd name="connsiteY3" fmla="*/ 10000 h 10000"/>
              <a:gd name="connsiteX4" fmla="*/ 1 w 10002"/>
              <a:gd name="connsiteY4" fmla="*/ 624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1" y="6242"/>
                </a:moveTo>
                <a:lnTo>
                  <a:pt x="10002" y="0"/>
                </a:lnTo>
                <a:lnTo>
                  <a:pt x="10002" y="10000"/>
                </a:lnTo>
                <a:lnTo>
                  <a:pt x="2" y="10000"/>
                </a:lnTo>
                <a:cubicBezTo>
                  <a:pt x="6" y="8747"/>
                  <a:pt x="-3" y="7495"/>
                  <a:pt x="1" y="62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10" name="Picture 9">
            <a:extLst>
              <a:ext uri="{FF2B5EF4-FFF2-40B4-BE49-F238E27FC236}">
                <a16:creationId xmlns:a16="http://schemas.microsoft.com/office/drawing/2014/main" id="{3BD1DD16-F6BA-764A-A6A0-5D29109766F4}"/>
              </a:ext>
            </a:extLst>
          </p:cNvPr>
          <p:cNvPicPr>
            <a:picLocks noChangeAspect="1"/>
          </p:cNvPicPr>
          <p:nvPr userDrawn="1"/>
        </p:nvPicPr>
        <p:blipFill>
          <a:blip r:embed="rId3"/>
          <a:stretch>
            <a:fillRect/>
          </a:stretch>
        </p:blipFill>
        <p:spPr>
          <a:xfrm>
            <a:off x="504380" y="5949221"/>
            <a:ext cx="1079500" cy="571500"/>
          </a:xfrm>
          <a:prstGeom prst="rect">
            <a:avLst/>
          </a:prstGeom>
        </p:spPr>
      </p:pic>
      <p:sp>
        <p:nvSpPr>
          <p:cNvPr id="11" name="Title 1">
            <a:extLst>
              <a:ext uri="{FF2B5EF4-FFF2-40B4-BE49-F238E27FC236}">
                <a16:creationId xmlns:a16="http://schemas.microsoft.com/office/drawing/2014/main" id="{FC3162FE-5DF6-F84E-BCAE-E1B1C9149CBD}"/>
              </a:ext>
            </a:extLst>
          </p:cNvPr>
          <p:cNvSpPr>
            <a:spLocks noGrp="1"/>
          </p:cNvSpPr>
          <p:nvPr>
            <p:ph type="title" hasCustomPrompt="1"/>
          </p:nvPr>
        </p:nvSpPr>
        <p:spPr>
          <a:xfrm>
            <a:off x="375157" y="365125"/>
            <a:ext cx="4938248" cy="2625210"/>
          </a:xfrm>
          <a:prstGeom prst="rect">
            <a:avLst/>
          </a:prstGeom>
        </p:spPr>
        <p:txBody>
          <a:bodyPr anchor="t" anchorCtr="0">
            <a:noAutofit/>
          </a:bodyPr>
          <a:lstStyle>
            <a:lvl1pPr>
              <a:defRPr sz="6000" b="1" i="0" spc="-200" baseline="0">
                <a:solidFill>
                  <a:srgbClr val="000032"/>
                </a:solidFill>
                <a:latin typeface="Overpass Black" pitchFamily="2" charset="77"/>
              </a:defRPr>
            </a:lvl1pPr>
          </a:lstStyle>
          <a:p>
            <a:r>
              <a:rPr lang="en-GB" dirty="0"/>
              <a:t>Click to edit Master title style.</a:t>
            </a:r>
          </a:p>
        </p:txBody>
      </p:sp>
      <p:sp>
        <p:nvSpPr>
          <p:cNvPr id="9" name="Oval 8">
            <a:extLst>
              <a:ext uri="{FF2B5EF4-FFF2-40B4-BE49-F238E27FC236}">
                <a16:creationId xmlns:a16="http://schemas.microsoft.com/office/drawing/2014/main" id="{F094D612-4681-BE46-A1DD-EC36F27C32DC}"/>
              </a:ext>
            </a:extLst>
          </p:cNvPr>
          <p:cNvSpPr/>
          <p:nvPr userDrawn="1"/>
        </p:nvSpPr>
        <p:spPr>
          <a:xfrm>
            <a:off x="3941044" y="4055481"/>
            <a:ext cx="5169816" cy="5170752"/>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ubtitle 2">
            <a:extLst>
              <a:ext uri="{FF2B5EF4-FFF2-40B4-BE49-F238E27FC236}">
                <a16:creationId xmlns:a16="http://schemas.microsoft.com/office/drawing/2014/main" id="{F3EA9DD7-3290-924B-B74C-B07B5D23499E}"/>
              </a:ext>
            </a:extLst>
          </p:cNvPr>
          <p:cNvSpPr>
            <a:spLocks noGrp="1"/>
          </p:cNvSpPr>
          <p:nvPr>
            <p:ph type="subTitle" idx="1" hasCustomPrompt="1"/>
          </p:nvPr>
        </p:nvSpPr>
        <p:spPr>
          <a:xfrm>
            <a:off x="375157" y="2266387"/>
            <a:ext cx="3565887" cy="3134822"/>
          </a:xfrm>
          <a:prstGeom prst="rect">
            <a:avLst/>
          </a:prstGeom>
        </p:spPr>
        <p:txBody>
          <a:bodyPr>
            <a:noAutofit/>
          </a:bodyPr>
          <a:lstStyle>
            <a:lvl1pPr marL="0" indent="0" algn="l">
              <a:lnSpc>
                <a:spcPts val="2800"/>
              </a:lnSpc>
              <a:spcBef>
                <a:spcPts val="0"/>
              </a:spcBef>
              <a:buNone/>
              <a:defRPr sz="2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body copy here or delete as required.</a:t>
            </a:r>
          </a:p>
        </p:txBody>
      </p:sp>
      <p:sp>
        <p:nvSpPr>
          <p:cNvPr id="12" name="Date Placeholder 3">
            <a:extLst>
              <a:ext uri="{FF2B5EF4-FFF2-40B4-BE49-F238E27FC236}">
                <a16:creationId xmlns:a16="http://schemas.microsoft.com/office/drawing/2014/main" id="{7A30200D-4897-5943-A987-BA494E206774}"/>
              </a:ext>
            </a:extLst>
          </p:cNvPr>
          <p:cNvSpPr txBox="1">
            <a:spLocks/>
          </p:cNvSpPr>
          <p:nvPr userDrawn="1"/>
        </p:nvSpPr>
        <p:spPr>
          <a:xfrm>
            <a:off x="9225909" y="6405966"/>
            <a:ext cx="2894707" cy="365125"/>
          </a:xfrm>
          <a:prstGeom prst="rect">
            <a:avLst/>
          </a:prstGeom>
          <a:effectLst>
            <a:outerShdw blurRad="50800" dir="2700000" algn="tl" rotWithShape="0">
              <a:schemeClr val="accent2">
                <a:lumMod val="10000"/>
                <a:alpha val="70000"/>
              </a:schemeClr>
            </a:outerShdw>
          </a:effectLst>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21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p:bg>
      <p:bgPr>
        <a:solidFill>
          <a:srgbClr val="EFF5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552C86-1B8C-E245-997E-2C4822DC10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2" r="488" b="1"/>
          <a:stretch/>
        </p:blipFill>
        <p:spPr>
          <a:xfrm>
            <a:off x="2069686" y="0"/>
            <a:ext cx="10122314" cy="6860831"/>
          </a:xfrm>
          <a:prstGeom prst="rect">
            <a:avLst/>
          </a:prstGeom>
        </p:spPr>
      </p:pic>
      <p:sp>
        <p:nvSpPr>
          <p:cNvPr id="8" name="Flowchart: Manual Input 2">
            <a:extLst>
              <a:ext uri="{FF2B5EF4-FFF2-40B4-BE49-F238E27FC236}">
                <a16:creationId xmlns:a16="http://schemas.microsoft.com/office/drawing/2014/main" id="{370FDDFE-9912-A74C-B2E3-C62DC7630C29}"/>
              </a:ext>
            </a:extLst>
          </p:cNvPr>
          <p:cNvSpPr/>
          <p:nvPr userDrawn="1"/>
        </p:nvSpPr>
        <p:spPr>
          <a:xfrm rot="16200000" flipV="1">
            <a:off x="-626175" y="622257"/>
            <a:ext cx="6860830" cy="5613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42 w 10000"/>
              <a:gd name="connsiteY0" fmla="*/ 6964 h 10000"/>
              <a:gd name="connsiteX1" fmla="*/ 10000 w 10000"/>
              <a:gd name="connsiteY1" fmla="*/ 0 h 10000"/>
              <a:gd name="connsiteX2" fmla="*/ 10000 w 10000"/>
              <a:gd name="connsiteY2" fmla="*/ 10000 h 10000"/>
              <a:gd name="connsiteX3" fmla="*/ 0 w 10000"/>
              <a:gd name="connsiteY3" fmla="*/ 10000 h 10000"/>
              <a:gd name="connsiteX4" fmla="*/ 742 w 10000"/>
              <a:gd name="connsiteY4" fmla="*/ 6964 h 10000"/>
              <a:gd name="connsiteX0" fmla="*/ 13 w 10000"/>
              <a:gd name="connsiteY0" fmla="*/ 6242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6242 h 10000"/>
              <a:gd name="connsiteX0" fmla="*/ 1 w 10002"/>
              <a:gd name="connsiteY0" fmla="*/ 6242 h 10000"/>
              <a:gd name="connsiteX1" fmla="*/ 10002 w 10002"/>
              <a:gd name="connsiteY1" fmla="*/ 0 h 10000"/>
              <a:gd name="connsiteX2" fmla="*/ 10002 w 10002"/>
              <a:gd name="connsiteY2" fmla="*/ 10000 h 10000"/>
              <a:gd name="connsiteX3" fmla="*/ 2 w 10002"/>
              <a:gd name="connsiteY3" fmla="*/ 10000 h 10000"/>
              <a:gd name="connsiteX4" fmla="*/ 1 w 10002"/>
              <a:gd name="connsiteY4" fmla="*/ 624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1" y="6242"/>
                </a:moveTo>
                <a:lnTo>
                  <a:pt x="10002" y="0"/>
                </a:lnTo>
                <a:lnTo>
                  <a:pt x="10002" y="10000"/>
                </a:lnTo>
                <a:lnTo>
                  <a:pt x="2" y="10000"/>
                </a:lnTo>
                <a:cubicBezTo>
                  <a:pt x="6" y="8747"/>
                  <a:pt x="-3" y="7495"/>
                  <a:pt x="1" y="62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9" name="Oval 8">
            <a:extLst>
              <a:ext uri="{FF2B5EF4-FFF2-40B4-BE49-F238E27FC236}">
                <a16:creationId xmlns:a16="http://schemas.microsoft.com/office/drawing/2014/main" id="{0A455DAC-DC8B-AB4D-B49E-494918B0F840}"/>
              </a:ext>
            </a:extLst>
          </p:cNvPr>
          <p:cNvSpPr/>
          <p:nvPr userDrawn="1"/>
        </p:nvSpPr>
        <p:spPr>
          <a:xfrm>
            <a:off x="3941044" y="4055481"/>
            <a:ext cx="5169816" cy="5170752"/>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A07F74AD-6753-1B4D-9A4C-56D4D437826D}"/>
              </a:ext>
            </a:extLst>
          </p:cNvPr>
          <p:cNvPicPr>
            <a:picLocks noChangeAspect="1"/>
          </p:cNvPicPr>
          <p:nvPr userDrawn="1"/>
        </p:nvPicPr>
        <p:blipFill>
          <a:blip r:embed="rId3"/>
          <a:stretch>
            <a:fillRect/>
          </a:stretch>
        </p:blipFill>
        <p:spPr>
          <a:xfrm>
            <a:off x="504380" y="5949221"/>
            <a:ext cx="1079500" cy="571500"/>
          </a:xfrm>
          <a:prstGeom prst="rect">
            <a:avLst/>
          </a:prstGeom>
        </p:spPr>
      </p:pic>
      <p:sp>
        <p:nvSpPr>
          <p:cNvPr id="12" name="Date Placeholder 3">
            <a:extLst>
              <a:ext uri="{FF2B5EF4-FFF2-40B4-BE49-F238E27FC236}">
                <a16:creationId xmlns:a16="http://schemas.microsoft.com/office/drawing/2014/main" id="{4E67DF29-1DEA-2040-9425-4B771B179D3F}"/>
              </a:ext>
            </a:extLst>
          </p:cNvPr>
          <p:cNvSpPr txBox="1">
            <a:spLocks/>
          </p:cNvSpPr>
          <p:nvPr userDrawn="1"/>
        </p:nvSpPr>
        <p:spPr>
          <a:xfrm>
            <a:off x="9225909" y="6405966"/>
            <a:ext cx="2894707" cy="365125"/>
          </a:xfrm>
          <a:prstGeom prst="rect">
            <a:avLst/>
          </a:prstGeom>
          <a:effectLst>
            <a:outerShdw blurRad="50800" dir="2700000" algn="tl" rotWithShape="0">
              <a:schemeClr val="accent2">
                <a:lumMod val="10000"/>
                <a:alpha val="70000"/>
              </a:schemeClr>
            </a:outerShdw>
          </a:effectLst>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19DAA658-C927-304E-8B86-8BA578F1517B}"/>
              </a:ext>
            </a:extLst>
          </p:cNvPr>
          <p:cNvSpPr>
            <a:spLocks noGrp="1"/>
          </p:cNvSpPr>
          <p:nvPr>
            <p:ph type="title" hasCustomPrompt="1"/>
          </p:nvPr>
        </p:nvSpPr>
        <p:spPr>
          <a:xfrm>
            <a:off x="375157" y="365125"/>
            <a:ext cx="4938248" cy="2625210"/>
          </a:xfrm>
          <a:prstGeom prst="rect">
            <a:avLst/>
          </a:prstGeom>
        </p:spPr>
        <p:txBody>
          <a:bodyPr anchor="t" anchorCtr="0">
            <a:noAutofit/>
          </a:bodyPr>
          <a:lstStyle>
            <a:lvl1pPr>
              <a:defRPr sz="6000" b="1" i="0" spc="-200" baseline="0">
                <a:solidFill>
                  <a:srgbClr val="000032"/>
                </a:solidFill>
                <a:latin typeface="Overpass Black" pitchFamily="2" charset="77"/>
              </a:defRPr>
            </a:lvl1pPr>
          </a:lstStyle>
          <a:p>
            <a:r>
              <a:rPr lang="en-GB" dirty="0"/>
              <a:t>Click to edit Master title style.</a:t>
            </a:r>
          </a:p>
        </p:txBody>
      </p:sp>
      <p:sp>
        <p:nvSpPr>
          <p:cNvPr id="14" name="Subtitle 2">
            <a:extLst>
              <a:ext uri="{FF2B5EF4-FFF2-40B4-BE49-F238E27FC236}">
                <a16:creationId xmlns:a16="http://schemas.microsoft.com/office/drawing/2014/main" id="{33D8AF38-6CF6-5241-B432-6695AE9B03F9}"/>
              </a:ext>
            </a:extLst>
          </p:cNvPr>
          <p:cNvSpPr>
            <a:spLocks noGrp="1"/>
          </p:cNvSpPr>
          <p:nvPr>
            <p:ph type="subTitle" idx="1" hasCustomPrompt="1"/>
          </p:nvPr>
        </p:nvSpPr>
        <p:spPr>
          <a:xfrm>
            <a:off x="375157" y="2266387"/>
            <a:ext cx="3565887" cy="3134822"/>
          </a:xfrm>
          <a:prstGeom prst="rect">
            <a:avLst/>
          </a:prstGeom>
        </p:spPr>
        <p:txBody>
          <a:bodyPr>
            <a:noAutofit/>
          </a:bodyPr>
          <a:lstStyle>
            <a:lvl1pPr marL="0" indent="0" algn="l">
              <a:lnSpc>
                <a:spcPts val="2800"/>
              </a:lnSpc>
              <a:spcBef>
                <a:spcPts val="0"/>
              </a:spcBef>
              <a:buNone/>
              <a:defRPr sz="2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body copy here or delete as required.</a:t>
            </a:r>
          </a:p>
        </p:txBody>
      </p:sp>
      <p:sp>
        <p:nvSpPr>
          <p:cNvPr id="15" name="Text Placeholder 6">
            <a:extLst>
              <a:ext uri="{FF2B5EF4-FFF2-40B4-BE49-F238E27FC236}">
                <a16:creationId xmlns:a16="http://schemas.microsoft.com/office/drawing/2014/main" id="{0C97CCD8-6D87-E045-9796-606FA0704AA8}"/>
              </a:ext>
            </a:extLst>
          </p:cNvPr>
          <p:cNvSpPr>
            <a:spLocks noGrp="1"/>
          </p:cNvSpPr>
          <p:nvPr>
            <p:ph type="body" sz="quarter" idx="10" hasCustomPrompt="1"/>
          </p:nvPr>
        </p:nvSpPr>
        <p:spPr>
          <a:xfrm>
            <a:off x="375157" y="3960963"/>
            <a:ext cx="3019976" cy="982132"/>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Section divider slide – delete this slide if not required &gt;&gt;</a:t>
            </a:r>
          </a:p>
        </p:txBody>
      </p:sp>
    </p:spTree>
    <p:extLst>
      <p:ext uri="{BB962C8B-B14F-4D97-AF65-F5344CB8AC3E}">
        <p14:creationId xmlns:p14="http://schemas.microsoft.com/office/powerpoint/2010/main" val="414503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rgbClr val="F5F5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786CC-7A9D-2F4A-91AB-F311096098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67919" y="-2073"/>
            <a:ext cx="10224000" cy="6858000"/>
          </a:xfrm>
          <a:prstGeom prst="rect">
            <a:avLst/>
          </a:prstGeom>
        </p:spPr>
      </p:pic>
      <p:sp>
        <p:nvSpPr>
          <p:cNvPr id="8" name="Flowchart: Manual Input 2">
            <a:extLst>
              <a:ext uri="{FF2B5EF4-FFF2-40B4-BE49-F238E27FC236}">
                <a16:creationId xmlns:a16="http://schemas.microsoft.com/office/drawing/2014/main" id="{7C81EEEF-6DA2-C04F-A85E-57B510C50733}"/>
              </a:ext>
            </a:extLst>
          </p:cNvPr>
          <p:cNvSpPr/>
          <p:nvPr userDrawn="1"/>
        </p:nvSpPr>
        <p:spPr>
          <a:xfrm rot="16200000" flipV="1">
            <a:off x="-626175" y="622257"/>
            <a:ext cx="6860830" cy="5613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42 w 10000"/>
              <a:gd name="connsiteY0" fmla="*/ 6964 h 10000"/>
              <a:gd name="connsiteX1" fmla="*/ 10000 w 10000"/>
              <a:gd name="connsiteY1" fmla="*/ 0 h 10000"/>
              <a:gd name="connsiteX2" fmla="*/ 10000 w 10000"/>
              <a:gd name="connsiteY2" fmla="*/ 10000 h 10000"/>
              <a:gd name="connsiteX3" fmla="*/ 0 w 10000"/>
              <a:gd name="connsiteY3" fmla="*/ 10000 h 10000"/>
              <a:gd name="connsiteX4" fmla="*/ 742 w 10000"/>
              <a:gd name="connsiteY4" fmla="*/ 6964 h 10000"/>
              <a:gd name="connsiteX0" fmla="*/ 13 w 10000"/>
              <a:gd name="connsiteY0" fmla="*/ 6242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6242 h 10000"/>
              <a:gd name="connsiteX0" fmla="*/ 1 w 10002"/>
              <a:gd name="connsiteY0" fmla="*/ 6242 h 10000"/>
              <a:gd name="connsiteX1" fmla="*/ 10002 w 10002"/>
              <a:gd name="connsiteY1" fmla="*/ 0 h 10000"/>
              <a:gd name="connsiteX2" fmla="*/ 10002 w 10002"/>
              <a:gd name="connsiteY2" fmla="*/ 10000 h 10000"/>
              <a:gd name="connsiteX3" fmla="*/ 2 w 10002"/>
              <a:gd name="connsiteY3" fmla="*/ 10000 h 10000"/>
              <a:gd name="connsiteX4" fmla="*/ 1 w 10002"/>
              <a:gd name="connsiteY4" fmla="*/ 624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1" y="6242"/>
                </a:moveTo>
                <a:lnTo>
                  <a:pt x="10002" y="0"/>
                </a:lnTo>
                <a:lnTo>
                  <a:pt x="10002" y="10000"/>
                </a:lnTo>
                <a:lnTo>
                  <a:pt x="2" y="10000"/>
                </a:lnTo>
                <a:cubicBezTo>
                  <a:pt x="6" y="8747"/>
                  <a:pt x="-3" y="7495"/>
                  <a:pt x="1" y="62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9" name="Picture 8">
            <a:extLst>
              <a:ext uri="{FF2B5EF4-FFF2-40B4-BE49-F238E27FC236}">
                <a16:creationId xmlns:a16="http://schemas.microsoft.com/office/drawing/2014/main" id="{53295A3F-2FFE-0D4E-B380-CC1B5DE097B4}"/>
              </a:ext>
            </a:extLst>
          </p:cNvPr>
          <p:cNvPicPr>
            <a:picLocks noChangeAspect="1"/>
          </p:cNvPicPr>
          <p:nvPr userDrawn="1"/>
        </p:nvPicPr>
        <p:blipFill>
          <a:blip r:embed="rId3"/>
          <a:stretch>
            <a:fillRect/>
          </a:stretch>
        </p:blipFill>
        <p:spPr>
          <a:xfrm>
            <a:off x="504380" y="5949221"/>
            <a:ext cx="1079500" cy="571500"/>
          </a:xfrm>
          <a:prstGeom prst="rect">
            <a:avLst/>
          </a:prstGeom>
        </p:spPr>
      </p:pic>
      <p:sp>
        <p:nvSpPr>
          <p:cNvPr id="11" name="Oval 10">
            <a:extLst>
              <a:ext uri="{FF2B5EF4-FFF2-40B4-BE49-F238E27FC236}">
                <a16:creationId xmlns:a16="http://schemas.microsoft.com/office/drawing/2014/main" id="{1128CC18-5E4A-554F-B072-669C24D6EB22}"/>
              </a:ext>
            </a:extLst>
          </p:cNvPr>
          <p:cNvSpPr/>
          <p:nvPr userDrawn="1"/>
        </p:nvSpPr>
        <p:spPr>
          <a:xfrm>
            <a:off x="7525017" y="3510217"/>
            <a:ext cx="4267417" cy="4268191"/>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A266131B-BF93-3342-8F20-0A8DB96F218B}"/>
              </a:ext>
            </a:extLst>
          </p:cNvPr>
          <p:cNvSpPr>
            <a:spLocks noGrp="1"/>
          </p:cNvSpPr>
          <p:nvPr>
            <p:ph type="title" hasCustomPrompt="1"/>
          </p:nvPr>
        </p:nvSpPr>
        <p:spPr>
          <a:xfrm>
            <a:off x="375157" y="365125"/>
            <a:ext cx="4938248" cy="2625210"/>
          </a:xfrm>
          <a:prstGeom prst="rect">
            <a:avLst/>
          </a:prstGeom>
        </p:spPr>
        <p:txBody>
          <a:bodyPr anchor="t" anchorCtr="0">
            <a:noAutofit/>
          </a:bodyPr>
          <a:lstStyle>
            <a:lvl1pPr>
              <a:defRPr sz="6000" b="1" i="0" spc="-200" baseline="0">
                <a:solidFill>
                  <a:srgbClr val="000032"/>
                </a:solidFill>
                <a:latin typeface="Overpass Black" pitchFamily="2" charset="77"/>
              </a:defRPr>
            </a:lvl1pPr>
          </a:lstStyle>
          <a:p>
            <a:r>
              <a:rPr lang="en-GB" dirty="0"/>
              <a:t>Click to edit Master title style.</a:t>
            </a:r>
          </a:p>
        </p:txBody>
      </p:sp>
      <p:sp>
        <p:nvSpPr>
          <p:cNvPr id="14" name="Subtitle 2">
            <a:extLst>
              <a:ext uri="{FF2B5EF4-FFF2-40B4-BE49-F238E27FC236}">
                <a16:creationId xmlns:a16="http://schemas.microsoft.com/office/drawing/2014/main" id="{4C35B0FF-87DE-174C-87F0-D7C6CA20C9CE}"/>
              </a:ext>
            </a:extLst>
          </p:cNvPr>
          <p:cNvSpPr>
            <a:spLocks noGrp="1"/>
          </p:cNvSpPr>
          <p:nvPr>
            <p:ph type="subTitle" idx="1" hasCustomPrompt="1"/>
          </p:nvPr>
        </p:nvSpPr>
        <p:spPr>
          <a:xfrm>
            <a:off x="375157" y="2266387"/>
            <a:ext cx="3565887" cy="3134822"/>
          </a:xfrm>
          <a:prstGeom prst="rect">
            <a:avLst/>
          </a:prstGeom>
        </p:spPr>
        <p:txBody>
          <a:bodyPr>
            <a:noAutofit/>
          </a:bodyPr>
          <a:lstStyle>
            <a:lvl1pPr marL="0" indent="0" algn="l">
              <a:lnSpc>
                <a:spcPts val="2800"/>
              </a:lnSpc>
              <a:spcBef>
                <a:spcPts val="0"/>
              </a:spcBef>
              <a:buNone/>
              <a:defRPr sz="2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body copy here or delete as required.</a:t>
            </a:r>
          </a:p>
        </p:txBody>
      </p:sp>
      <p:sp>
        <p:nvSpPr>
          <p:cNvPr id="15" name="Text Placeholder 6">
            <a:extLst>
              <a:ext uri="{FF2B5EF4-FFF2-40B4-BE49-F238E27FC236}">
                <a16:creationId xmlns:a16="http://schemas.microsoft.com/office/drawing/2014/main" id="{AABBD3CA-D5D8-F246-BCF8-ABAA4505A905}"/>
              </a:ext>
            </a:extLst>
          </p:cNvPr>
          <p:cNvSpPr>
            <a:spLocks noGrp="1"/>
          </p:cNvSpPr>
          <p:nvPr>
            <p:ph type="body" sz="quarter" idx="10" hasCustomPrompt="1"/>
          </p:nvPr>
        </p:nvSpPr>
        <p:spPr>
          <a:xfrm>
            <a:off x="375157" y="3960963"/>
            <a:ext cx="3019976" cy="982132"/>
          </a:xfrm>
        </p:spPr>
        <p:txBody>
          <a:bodyPr>
            <a:normAutofit/>
          </a:bodyPr>
          <a:lstStyle>
            <a:lvl1pPr marL="0" indent="0">
              <a:lnSpc>
                <a:spcPts val="1800"/>
              </a:lnSpc>
              <a:spcBef>
                <a:spcPts val="0"/>
              </a:spcBef>
              <a:buFontTx/>
              <a:buNone/>
              <a:defRPr sz="1200">
                <a:solidFill>
                  <a:schemeClr val="accent3"/>
                </a:solidFill>
              </a:defRPr>
            </a:lvl1pPr>
          </a:lstStyle>
          <a:p>
            <a:pPr lvl="0"/>
            <a:r>
              <a:rPr lang="en-GB" dirty="0"/>
              <a:t>&lt;&lt; Alternative Section divider slide – delete this slide if not required &gt;&gt;</a:t>
            </a:r>
          </a:p>
        </p:txBody>
      </p:sp>
      <p:sp>
        <p:nvSpPr>
          <p:cNvPr id="12" name="Date Placeholder 3">
            <a:extLst>
              <a:ext uri="{FF2B5EF4-FFF2-40B4-BE49-F238E27FC236}">
                <a16:creationId xmlns:a16="http://schemas.microsoft.com/office/drawing/2014/main" id="{0870E0C7-0DB7-2249-BB21-6E5060F13C55}"/>
              </a:ext>
            </a:extLst>
          </p:cNvPr>
          <p:cNvSpPr txBox="1">
            <a:spLocks/>
          </p:cNvSpPr>
          <p:nvPr userDrawn="1"/>
        </p:nvSpPr>
        <p:spPr>
          <a:xfrm>
            <a:off x="9225909" y="6411828"/>
            <a:ext cx="289470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Zellis – Company and customer confidential.</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6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664DE0-FC0A-4A86-BD78-4AF14603AB9A}"/>
              </a:ext>
            </a:extLst>
          </p:cNvPr>
          <p:cNvSpPr>
            <a:spLocks noGrp="1"/>
          </p:cNvSpPr>
          <p:nvPr>
            <p:ph type="title"/>
          </p:nvPr>
        </p:nvSpPr>
        <p:spPr>
          <a:xfrm>
            <a:off x="392400" y="365125"/>
            <a:ext cx="10515600" cy="626400"/>
          </a:xfrm>
          <a:prstGeom prst="rect">
            <a:avLst/>
          </a:prstGeom>
        </p:spPr>
        <p:txBody>
          <a:bodyPr vert="horz" lIns="91440" tIns="45720" rIns="91440" bIns="45720" rtlCol="0" anchor="ctr">
            <a:normAutofit/>
          </a:bodyPr>
          <a:lstStyle/>
          <a:p>
            <a:pPr lvl="0"/>
            <a:r>
              <a:rPr lang="en-US" dirty="0"/>
              <a:t>Click to edit Master title style</a:t>
            </a:r>
            <a:endParaRPr lang="en-GB" dirty="0"/>
          </a:p>
        </p:txBody>
      </p:sp>
      <p:sp>
        <p:nvSpPr>
          <p:cNvPr id="3" name="Text Placeholder 2">
            <a:extLst>
              <a:ext uri="{FF2B5EF4-FFF2-40B4-BE49-F238E27FC236}">
                <a16:creationId xmlns:a16="http://schemas.microsoft.com/office/drawing/2014/main" id="{B61D8B38-C3B6-4370-B87B-C327098F073D}"/>
              </a:ext>
            </a:extLst>
          </p:cNvPr>
          <p:cNvSpPr>
            <a:spLocks noGrp="1"/>
          </p:cNvSpPr>
          <p:nvPr>
            <p:ph type="body" idx="1"/>
          </p:nvPr>
        </p:nvSpPr>
        <p:spPr>
          <a:xfrm>
            <a:off x="392400" y="184680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3740372"/>
      </p:ext>
    </p:extLst>
  </p:cSld>
  <p:clrMap bg1="lt1" tx1="dk1" bg2="lt2" tx2="dk2" accent1="accent1" accent2="accent2" accent3="accent3" accent4="accent4" accent5="accent5" accent6="accent6" hlink="hlink" folHlink="folHlink"/>
  <p:sldLayoutIdLst>
    <p:sldLayoutId id="2147483769" r:id="rId1"/>
    <p:sldLayoutId id="2147483732" r:id="rId2"/>
    <p:sldLayoutId id="2147483741" r:id="rId3"/>
    <p:sldLayoutId id="2147483771" r:id="rId4"/>
    <p:sldLayoutId id="2147483734" r:id="rId5"/>
    <p:sldLayoutId id="2147483758" r:id="rId6"/>
    <p:sldLayoutId id="2147483752" r:id="rId7"/>
    <p:sldLayoutId id="2147483774" r:id="rId8"/>
    <p:sldLayoutId id="2147483777" r:id="rId9"/>
    <p:sldLayoutId id="2147483778" r:id="rId10"/>
    <p:sldLayoutId id="2147483779" r:id="rId11"/>
    <p:sldLayoutId id="2147483782" r:id="rId12"/>
    <p:sldLayoutId id="2147483757" r:id="rId13"/>
    <p:sldLayoutId id="2147483804" r:id="rId14"/>
    <p:sldLayoutId id="2147483792" r:id="rId15"/>
    <p:sldLayoutId id="2147483803" r:id="rId16"/>
    <p:sldLayoutId id="2147483794" r:id="rId17"/>
    <p:sldLayoutId id="2147483796" r:id="rId18"/>
    <p:sldLayoutId id="2147483795" r:id="rId19"/>
    <p:sldLayoutId id="2147483797" r:id="rId20"/>
    <p:sldLayoutId id="2147483798" r:id="rId21"/>
    <p:sldLayoutId id="2147483799" r:id="rId22"/>
    <p:sldLayoutId id="2147483800" r:id="rId23"/>
    <p:sldLayoutId id="2147483802" r:id="rId24"/>
    <p:sldLayoutId id="2147483801" r:id="rId25"/>
    <p:sldLayoutId id="2147483788" r:id="rId26"/>
    <p:sldLayoutId id="2147483775" r:id="rId27"/>
    <p:sldLayoutId id="2147483805" r:id="rId28"/>
    <p:sldLayoutId id="2147483806" r:id="rId29"/>
    <p:sldLayoutId id="2147483807" r:id="rId30"/>
  </p:sldLayoutIdLst>
  <p:txStyles>
    <p:titleStyle>
      <a:lvl1pPr algn="l" defTabSz="914400" rtl="0" eaLnBrk="1" latinLnBrk="0" hangingPunct="1">
        <a:lnSpc>
          <a:spcPct val="90000"/>
        </a:lnSpc>
        <a:spcBef>
          <a:spcPct val="0"/>
        </a:spcBef>
        <a:buNone/>
        <a:defRPr lang="en-GB" sz="4000" b="1" i="0" kern="1200" spc="-200" baseline="0" smtClean="0">
          <a:solidFill>
            <a:schemeClr val="tx1"/>
          </a:solidFill>
          <a:latin typeface="Overpass Black" pitchFamily="2" charset="77"/>
          <a:ea typeface="+mj-ea"/>
          <a:cs typeface="+mj-cs"/>
        </a:defRPr>
      </a:lvl1pPr>
    </p:titleStyle>
    <p:bodyStyle>
      <a:lvl1pPr marL="136800" indent="-1368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360000" indent="-129600" algn="l" defTabSz="914400" rtl="0" eaLnBrk="1" latinLnBrk="0" hangingPunct="1">
        <a:lnSpc>
          <a:spcPct val="90000"/>
        </a:lnSpc>
        <a:spcBef>
          <a:spcPts val="500"/>
        </a:spcBef>
        <a:buSzPct val="100000"/>
        <a:buFont typeface="Open Sans" panose="020B0604020202020204" charset="0"/>
        <a:buChar char="ͦ"/>
        <a:defRPr sz="1400" kern="1200">
          <a:solidFill>
            <a:schemeClr val="tx1"/>
          </a:solidFill>
          <a:latin typeface="+mn-lt"/>
          <a:ea typeface="+mn-ea"/>
          <a:cs typeface="+mn-cs"/>
        </a:defRPr>
      </a:lvl2pPr>
      <a:lvl3pPr marL="588963" indent="-14128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862013" indent="-144463"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036638" indent="-138113"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6.wdp"/><Relationship Id="rId18" Type="http://schemas.openxmlformats.org/officeDocument/2006/relationships/image" Target="../media/image24.png"/><Relationship Id="rId26" Type="http://schemas.openxmlformats.org/officeDocument/2006/relationships/image" Target="../media/image28.png"/><Relationship Id="rId3" Type="http://schemas.microsoft.com/office/2007/relationships/hdphoto" Target="../media/hdphoto1.wdp"/><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21.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image" Target="../media/image16.png"/><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28.xml"/><Relationship Id="rId6" Type="http://schemas.openxmlformats.org/officeDocument/2006/relationships/image" Target="../media/image18.png"/><Relationship Id="rId11" Type="http://schemas.microsoft.com/office/2007/relationships/hdphoto" Target="../media/hdphoto5.wdp"/><Relationship Id="rId24" Type="http://schemas.openxmlformats.org/officeDocument/2006/relationships/image" Target="../media/image27.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20.png"/><Relationship Id="rId19" Type="http://schemas.microsoft.com/office/2007/relationships/hdphoto" Target="../media/hdphoto9.wdp"/><Relationship Id="rId4" Type="http://schemas.openxmlformats.org/officeDocument/2006/relationships/image" Target="../media/image17.png"/><Relationship Id="rId9" Type="http://schemas.microsoft.com/office/2007/relationships/hdphoto" Target="../media/hdphoto4.wdp"/><Relationship Id="rId14" Type="http://schemas.openxmlformats.org/officeDocument/2006/relationships/image" Target="../media/image22.png"/><Relationship Id="rId22" Type="http://schemas.openxmlformats.org/officeDocument/2006/relationships/image" Target="../media/image26.png"/><Relationship Id="rId27" Type="http://schemas.microsoft.com/office/2007/relationships/hdphoto" Target="../media/hdphoto13.wdp"/></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image" Target="../media/image32.jp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37.jp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4263A7-9D41-7243-8E5E-2DA2661F3914}"/>
              </a:ext>
            </a:extLst>
          </p:cNvPr>
          <p:cNvSpPr>
            <a:spLocks noGrp="1"/>
          </p:cNvSpPr>
          <p:nvPr>
            <p:ph type="title"/>
          </p:nvPr>
        </p:nvSpPr>
        <p:spPr>
          <a:xfrm>
            <a:off x="319087" y="1474901"/>
            <a:ext cx="6172742" cy="3428775"/>
          </a:xfrm>
        </p:spPr>
        <p:txBody>
          <a:bodyPr anchor="t" anchorCtr="0"/>
          <a:lstStyle/>
          <a:p>
            <a:r>
              <a:rPr lang="en-GB" sz="5400" dirty="0">
                <a:solidFill>
                  <a:srgbClr val="000032"/>
                </a:solidFill>
              </a:rPr>
              <a:t>Financial Wellbeing as a Business Growth Driver</a:t>
            </a:r>
            <a:r>
              <a:rPr lang="en-GB" sz="5400" dirty="0">
                <a:solidFill>
                  <a:schemeClr val="accent4"/>
                </a:solidFill>
              </a:rPr>
              <a:t>.</a:t>
            </a:r>
          </a:p>
        </p:txBody>
      </p:sp>
      <p:sp>
        <p:nvSpPr>
          <p:cNvPr id="7" name="Subtitle 6">
            <a:extLst>
              <a:ext uri="{FF2B5EF4-FFF2-40B4-BE49-F238E27FC236}">
                <a16:creationId xmlns:a16="http://schemas.microsoft.com/office/drawing/2014/main" id="{F1F7C7EC-3C4C-9341-9C7C-20DF9F2539E5}"/>
              </a:ext>
            </a:extLst>
          </p:cNvPr>
          <p:cNvSpPr>
            <a:spLocks noGrp="1"/>
          </p:cNvSpPr>
          <p:nvPr>
            <p:ph type="subTitle" idx="1"/>
          </p:nvPr>
        </p:nvSpPr>
        <p:spPr>
          <a:xfrm>
            <a:off x="319087" y="4468701"/>
            <a:ext cx="5246826" cy="434975"/>
          </a:xfrm>
        </p:spPr>
        <p:txBody>
          <a:bodyPr/>
          <a:lstStyle/>
          <a:p>
            <a:r>
              <a:rPr lang="en-GB" sz="2000" dirty="0"/>
              <a:t>Can investing in your people’s financial health really move the dial on business outcomes?</a:t>
            </a:r>
          </a:p>
        </p:txBody>
      </p:sp>
      <p:sp>
        <p:nvSpPr>
          <p:cNvPr id="8" name="Text Placeholder 7">
            <a:extLst>
              <a:ext uri="{FF2B5EF4-FFF2-40B4-BE49-F238E27FC236}">
                <a16:creationId xmlns:a16="http://schemas.microsoft.com/office/drawing/2014/main" id="{01242C1A-521D-A141-838D-D32F77848AF6}"/>
              </a:ext>
            </a:extLst>
          </p:cNvPr>
          <p:cNvSpPr>
            <a:spLocks noGrp="1"/>
          </p:cNvSpPr>
          <p:nvPr>
            <p:ph type="body" sz="quarter" idx="10"/>
          </p:nvPr>
        </p:nvSpPr>
        <p:spPr>
          <a:xfrm>
            <a:off x="319087" y="5165611"/>
            <a:ext cx="5981700" cy="434975"/>
          </a:xfrm>
        </p:spPr>
        <p:txBody>
          <a:bodyPr>
            <a:normAutofit/>
          </a:bodyPr>
          <a:lstStyle/>
          <a:p>
            <a:r>
              <a:rPr lang="en-GB" sz="1600" dirty="0">
                <a:solidFill>
                  <a:schemeClr val="tx2">
                    <a:lumMod val="60000"/>
                    <a:lumOff val="40000"/>
                  </a:schemeClr>
                </a:solidFill>
              </a:rPr>
              <a:t>Gethin Nadin, Chief Innovation Officer</a:t>
            </a:r>
          </a:p>
        </p:txBody>
      </p:sp>
    </p:spTree>
    <p:extLst>
      <p:ext uri="{BB962C8B-B14F-4D97-AF65-F5344CB8AC3E}">
        <p14:creationId xmlns:p14="http://schemas.microsoft.com/office/powerpoint/2010/main" val="129859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D766D-65C3-C8AE-D996-14DF795CC809}"/>
            </a:ext>
          </a:extLst>
        </p:cNvPr>
        <p:cNvGrpSpPr/>
        <p:nvPr/>
      </p:nvGrpSpPr>
      <p:grpSpPr>
        <a:xfrm>
          <a:off x="0" y="0"/>
          <a:ext cx="0" cy="0"/>
          <a:chOff x="0" y="0"/>
          <a:chExt cx="0" cy="0"/>
        </a:xfrm>
      </p:grpSpPr>
      <p:pic>
        <p:nvPicPr>
          <p:cNvPr id="1026" name="Picture 2" descr="Fig. 1">
            <a:extLst>
              <a:ext uri="{FF2B5EF4-FFF2-40B4-BE49-F238E27FC236}">
                <a16:creationId xmlns:a16="http://schemas.microsoft.com/office/drawing/2014/main" id="{BD050695-82DA-2536-A063-DBC7F5AEC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83" y="808684"/>
            <a:ext cx="5831417" cy="52406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180541-DE22-6E8B-A84F-1A4E449510E3}"/>
              </a:ext>
            </a:extLst>
          </p:cNvPr>
          <p:cNvSpPr txBox="1"/>
          <p:nvPr/>
        </p:nvSpPr>
        <p:spPr>
          <a:xfrm>
            <a:off x="6677655" y="2414881"/>
            <a:ext cx="4972480" cy="3046988"/>
          </a:xfrm>
          <a:prstGeom prst="rect">
            <a:avLst/>
          </a:prstGeom>
          <a:noFill/>
        </p:spPr>
        <p:txBody>
          <a:bodyPr wrap="square" rtlCol="0">
            <a:spAutoFit/>
          </a:bodyPr>
          <a:lstStyle/>
          <a:p>
            <a:r>
              <a:rPr lang="en-GB" sz="3200" dirty="0">
                <a:latin typeface="+mj-lt"/>
              </a:rPr>
              <a:t>Worrying about money is such a potent </a:t>
            </a:r>
          </a:p>
          <a:p>
            <a:r>
              <a:rPr lang="en-GB" sz="3200" dirty="0">
                <a:latin typeface="+mj-lt"/>
              </a:rPr>
              <a:t>stressor that it </a:t>
            </a:r>
            <a:r>
              <a:rPr lang="en-GB" sz="3200" dirty="0">
                <a:solidFill>
                  <a:srgbClr val="E5554F"/>
                </a:solidFill>
                <a:latin typeface="+mj-lt"/>
              </a:rPr>
              <a:t>influences </a:t>
            </a:r>
          </a:p>
          <a:p>
            <a:r>
              <a:rPr lang="en-GB" sz="3200" dirty="0">
                <a:solidFill>
                  <a:srgbClr val="E5554F"/>
                </a:solidFill>
                <a:latin typeface="+mj-lt"/>
              </a:rPr>
              <a:t>hippocampal and amygdala volumes</a:t>
            </a:r>
            <a:r>
              <a:rPr lang="en-GB" sz="3200" dirty="0">
                <a:latin typeface="+mj-lt"/>
              </a:rPr>
              <a:t>.</a:t>
            </a:r>
          </a:p>
        </p:txBody>
      </p:sp>
    </p:spTree>
    <p:extLst>
      <p:ext uri="{BB962C8B-B14F-4D97-AF65-F5344CB8AC3E}">
        <p14:creationId xmlns:p14="http://schemas.microsoft.com/office/powerpoint/2010/main" val="3567266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ADA38-10FF-CF7E-C3C7-D4BF815071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F6572-1D8A-31D0-9046-7E9331438079}"/>
              </a:ext>
            </a:extLst>
          </p:cNvPr>
          <p:cNvSpPr>
            <a:spLocks noGrp="1"/>
          </p:cNvSpPr>
          <p:nvPr>
            <p:ph type="title"/>
          </p:nvPr>
        </p:nvSpPr>
        <p:spPr>
          <a:xfrm>
            <a:off x="294064" y="365126"/>
            <a:ext cx="11059736" cy="1002356"/>
          </a:xfrm>
        </p:spPr>
        <p:txBody>
          <a:bodyPr>
            <a:noAutofit/>
          </a:bodyPr>
          <a:lstStyle/>
          <a:p>
            <a:r>
              <a:rPr lang="en-GB" sz="3600" dirty="0">
                <a:latin typeface="+mj-lt"/>
              </a:rPr>
              <a:t>Latest Exclusive Research: </a:t>
            </a:r>
            <a:br>
              <a:rPr lang="en-GB" sz="3600" dirty="0">
                <a:latin typeface="+mj-lt"/>
              </a:rPr>
            </a:br>
            <a:r>
              <a:rPr lang="en-GB" sz="3600" dirty="0">
                <a:solidFill>
                  <a:srgbClr val="29B3B7"/>
                </a:solidFill>
                <a:latin typeface="+mj-lt"/>
              </a:rPr>
              <a:t>Financial wellbeing support boosts performance</a:t>
            </a:r>
          </a:p>
        </p:txBody>
      </p:sp>
      <p:sp>
        <p:nvSpPr>
          <p:cNvPr id="6" name="TextBox 5">
            <a:extLst>
              <a:ext uri="{FF2B5EF4-FFF2-40B4-BE49-F238E27FC236}">
                <a16:creationId xmlns:a16="http://schemas.microsoft.com/office/drawing/2014/main" id="{610797E0-4108-1D0E-DDA2-53590F035C3E}"/>
              </a:ext>
            </a:extLst>
          </p:cNvPr>
          <p:cNvSpPr txBox="1"/>
          <p:nvPr/>
        </p:nvSpPr>
        <p:spPr>
          <a:xfrm>
            <a:off x="719137" y="2915798"/>
            <a:ext cx="4744913" cy="1569659"/>
          </a:xfrm>
          <a:prstGeom prst="rect">
            <a:avLst/>
          </a:prstGeom>
          <a:noFill/>
        </p:spPr>
        <p:txBody>
          <a:bodyPr wrap="square">
            <a:noAutofit/>
          </a:bodyPr>
          <a:lstStyle/>
          <a:p>
            <a:pPr lvl="0" algn="ctr"/>
            <a:r>
              <a:rPr lang="en-GB" sz="16600" b="1" dirty="0">
                <a:solidFill>
                  <a:srgbClr val="F84647"/>
                </a:solidFill>
                <a:effectLst/>
                <a:latin typeface="+mj-lt"/>
                <a:ea typeface="Times New Roman" panose="02020603050405020304" pitchFamily="18" charset="0"/>
              </a:rPr>
              <a:t>55%</a:t>
            </a:r>
            <a:endParaRPr lang="en-GB" sz="19900" b="1" dirty="0">
              <a:solidFill>
                <a:srgbClr val="F84647"/>
              </a:solidFill>
              <a:effectLst/>
              <a:latin typeface="+mj-lt"/>
              <a:ea typeface="Times New Roman" panose="02020603050405020304" pitchFamily="18" charset="0"/>
            </a:endParaRPr>
          </a:p>
        </p:txBody>
      </p:sp>
      <p:sp>
        <p:nvSpPr>
          <p:cNvPr id="7" name="TextBox 6">
            <a:extLst>
              <a:ext uri="{FF2B5EF4-FFF2-40B4-BE49-F238E27FC236}">
                <a16:creationId xmlns:a16="http://schemas.microsoft.com/office/drawing/2014/main" id="{49464F87-8AC9-8E56-98CA-095AC5D1B6E3}"/>
              </a:ext>
            </a:extLst>
          </p:cNvPr>
          <p:cNvSpPr txBox="1"/>
          <p:nvPr/>
        </p:nvSpPr>
        <p:spPr>
          <a:xfrm>
            <a:off x="5891213" y="2915798"/>
            <a:ext cx="5581650" cy="2062103"/>
          </a:xfrm>
          <a:prstGeom prst="rect">
            <a:avLst/>
          </a:prstGeom>
          <a:noFill/>
        </p:spPr>
        <p:txBody>
          <a:bodyPr wrap="square">
            <a:spAutoFit/>
          </a:bodyPr>
          <a:lstStyle/>
          <a:p>
            <a:r>
              <a:rPr lang="en-GB" sz="3200" b="1" i="0" u="none" strike="noStrike" dirty="0">
                <a:solidFill>
                  <a:srgbClr val="212529"/>
                </a:solidFill>
                <a:effectLst/>
                <a:latin typeface="+mj-lt"/>
              </a:rPr>
              <a:t>More than half say financial stress hinders their ability to learn and develop new skills.</a:t>
            </a:r>
            <a:endParaRPr lang="en-GB" sz="3200" dirty="0"/>
          </a:p>
        </p:txBody>
      </p:sp>
    </p:spTree>
    <p:extLst>
      <p:ext uri="{BB962C8B-B14F-4D97-AF65-F5344CB8AC3E}">
        <p14:creationId xmlns:p14="http://schemas.microsoft.com/office/powerpoint/2010/main" val="216598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50D07-8C67-FDD4-E00F-0092B4D3EDCD}"/>
            </a:ext>
          </a:extLst>
        </p:cNvPr>
        <p:cNvGrpSpPr/>
        <p:nvPr/>
      </p:nvGrpSpPr>
      <p:grpSpPr>
        <a:xfrm>
          <a:off x="0" y="0"/>
          <a:ext cx="0" cy="0"/>
          <a:chOff x="0" y="0"/>
          <a:chExt cx="0" cy="0"/>
        </a:xfrm>
      </p:grpSpPr>
      <p:pic>
        <p:nvPicPr>
          <p:cNvPr id="13" name="Picture 12" descr="A white background with black and white clouds&#10;&#10;AI-generated content may be incorrect.">
            <a:extLst>
              <a:ext uri="{FF2B5EF4-FFF2-40B4-BE49-F238E27FC236}">
                <a16:creationId xmlns:a16="http://schemas.microsoft.com/office/drawing/2014/main" id="{F85A7E03-9F25-301B-9649-4426EC3927FB}"/>
              </a:ext>
            </a:extLst>
          </p:cNvPr>
          <p:cNvPicPr>
            <a:picLocks noChangeAspect="1"/>
          </p:cNvPicPr>
          <p:nvPr/>
        </p:nvPicPr>
        <p:blipFill>
          <a:blip r:embed="rId3"/>
          <a:stretch>
            <a:fillRect/>
          </a:stretch>
        </p:blipFill>
        <p:spPr>
          <a:xfrm>
            <a:off x="-12700" y="-11113"/>
            <a:ext cx="12204700" cy="6869113"/>
          </a:xfrm>
          <a:prstGeom prst="rect">
            <a:avLst/>
          </a:prstGeom>
        </p:spPr>
      </p:pic>
      <p:pic>
        <p:nvPicPr>
          <p:cNvPr id="4" name="Picture 2">
            <a:extLst>
              <a:ext uri="{FF2B5EF4-FFF2-40B4-BE49-F238E27FC236}">
                <a16:creationId xmlns:a16="http://schemas.microsoft.com/office/drawing/2014/main" id="{651CC50F-9EEB-A559-9EA8-89CA88E0D0E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9392"/>
          <a:stretch/>
        </p:blipFill>
        <p:spPr bwMode="auto">
          <a:xfrm>
            <a:off x="552579" y="2144966"/>
            <a:ext cx="5866706" cy="4101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9D2ACD2-2D49-B966-F215-3AE71F2F96DC}"/>
              </a:ext>
            </a:extLst>
          </p:cNvPr>
          <p:cNvSpPr txBox="1">
            <a:spLocks/>
          </p:cNvSpPr>
          <p:nvPr/>
        </p:nvSpPr>
        <p:spPr>
          <a:xfrm>
            <a:off x="294064" y="365126"/>
            <a:ext cx="11059736" cy="10023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Can we have high human skills without strong financial wellbeing?</a:t>
            </a:r>
          </a:p>
        </p:txBody>
      </p:sp>
      <p:pic>
        <p:nvPicPr>
          <p:cNvPr id="1026" name="Picture 2" descr="Cornerstone Talent Experience Customer Reviews 2025 ...">
            <a:extLst>
              <a:ext uri="{FF2B5EF4-FFF2-40B4-BE49-F238E27FC236}">
                <a16:creationId xmlns:a16="http://schemas.microsoft.com/office/drawing/2014/main" id="{146D9041-E9B5-E45F-EA27-1315EF67F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38" y="5843116"/>
            <a:ext cx="546296" cy="2119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ownloads Archives - Zellis">
            <a:extLst>
              <a:ext uri="{FF2B5EF4-FFF2-40B4-BE49-F238E27FC236}">
                <a16:creationId xmlns:a16="http://schemas.microsoft.com/office/drawing/2014/main" id="{B51B2C29-F1A6-41B1-28EB-9DC0AABEA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6450" y="222250"/>
            <a:ext cx="1012825" cy="5269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ere are the top 10 skills of 2025 from World Economic Forum's Future of… |  Christopher D. Connors | 31 comments">
            <a:extLst>
              <a:ext uri="{FF2B5EF4-FFF2-40B4-BE49-F238E27FC236}">
                <a16:creationId xmlns:a16="http://schemas.microsoft.com/office/drawing/2014/main" id="{1B6CD091-0153-0864-7953-D99F7CA11E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6547" y="2062053"/>
            <a:ext cx="4096315" cy="426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208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2FC5-1C38-DE45-8D43-D9BC6EAB5339}"/>
              </a:ext>
            </a:extLst>
          </p:cNvPr>
          <p:cNvSpPr>
            <a:spLocks noGrp="1"/>
          </p:cNvSpPr>
          <p:nvPr>
            <p:ph type="title"/>
          </p:nvPr>
        </p:nvSpPr>
        <p:spPr/>
        <p:txBody>
          <a:bodyPr/>
          <a:lstStyle/>
          <a:p>
            <a:r>
              <a:rPr lang="en-GB" sz="4300" dirty="0"/>
              <a:t>Financial </a:t>
            </a:r>
            <a:br>
              <a:rPr lang="en-GB" sz="4300" dirty="0"/>
            </a:br>
            <a:r>
              <a:rPr lang="en-GB" sz="4300" dirty="0"/>
              <a:t>Wellbeing </a:t>
            </a:r>
            <a:br>
              <a:rPr lang="en-GB" sz="4300" dirty="0"/>
            </a:br>
            <a:r>
              <a:rPr lang="en-GB" sz="4300" dirty="0"/>
              <a:t>Ignites Growth</a:t>
            </a:r>
            <a:r>
              <a:rPr lang="en-GB" sz="4300" dirty="0">
                <a:solidFill>
                  <a:schemeClr val="accent4"/>
                </a:solidFill>
              </a:rPr>
              <a:t>.</a:t>
            </a:r>
          </a:p>
        </p:txBody>
      </p:sp>
      <p:sp>
        <p:nvSpPr>
          <p:cNvPr id="3" name="Subtitle 2">
            <a:extLst>
              <a:ext uri="{FF2B5EF4-FFF2-40B4-BE49-F238E27FC236}">
                <a16:creationId xmlns:a16="http://schemas.microsoft.com/office/drawing/2014/main" id="{6E485F8A-553A-DF4E-B7CE-1F7ECC82E81A}"/>
              </a:ext>
            </a:extLst>
          </p:cNvPr>
          <p:cNvSpPr>
            <a:spLocks noGrp="1"/>
          </p:cNvSpPr>
          <p:nvPr>
            <p:ph type="subTitle" idx="1"/>
          </p:nvPr>
        </p:nvSpPr>
        <p:spPr>
          <a:xfrm>
            <a:off x="375157" y="2509455"/>
            <a:ext cx="3565887" cy="3134822"/>
          </a:xfrm>
        </p:spPr>
        <p:txBody>
          <a:bodyPr/>
          <a:lstStyle/>
          <a:p>
            <a:r>
              <a:rPr lang="en-GB" dirty="0"/>
              <a:t>Employee financial wellbeing is a predictor of company financial </a:t>
            </a:r>
          </a:p>
          <a:p>
            <a:r>
              <a:rPr lang="en-GB" dirty="0"/>
              <a:t>growth.</a:t>
            </a:r>
          </a:p>
        </p:txBody>
      </p:sp>
    </p:spTree>
    <p:extLst>
      <p:ext uri="{BB962C8B-B14F-4D97-AF65-F5344CB8AC3E}">
        <p14:creationId xmlns:p14="http://schemas.microsoft.com/office/powerpoint/2010/main" val="3471301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83867-14C5-C13C-F3D1-3FB666413A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CB1126-D495-1C82-00EF-5BACF7584108}"/>
              </a:ext>
            </a:extLst>
          </p:cNvPr>
          <p:cNvSpPr txBox="1"/>
          <p:nvPr/>
        </p:nvSpPr>
        <p:spPr>
          <a:xfrm>
            <a:off x="2834640" y="1951672"/>
            <a:ext cx="7973568" cy="2893100"/>
          </a:xfrm>
          <a:prstGeom prst="rect">
            <a:avLst/>
          </a:prstGeom>
          <a:noFill/>
        </p:spPr>
        <p:txBody>
          <a:bodyPr wrap="square">
            <a:spAutoFit/>
          </a:bodyPr>
          <a:lstStyle/>
          <a:p>
            <a:r>
              <a:rPr lang="en-GB" sz="2800" b="1" dirty="0">
                <a:effectLst/>
                <a:latin typeface="+mj-lt"/>
                <a:ea typeface="Aptos" panose="020B0004020202020204" pitchFamily="34" charset="0"/>
                <a:cs typeface="Times New Roman" panose="02020603050405020304" pitchFamily="18" charset="0"/>
              </a:rPr>
              <a:t>Those achieving a one-star-higher overall Glassdoor rating see a higher annual return on their assets of nearly 1%. </a:t>
            </a:r>
          </a:p>
          <a:p>
            <a:endParaRPr lang="en-GB" sz="2400" dirty="0">
              <a:solidFill>
                <a:srgbClr val="F84647"/>
              </a:solidFill>
              <a:latin typeface="+mj-lt"/>
              <a:ea typeface="Aptos" panose="020B0004020202020204" pitchFamily="34" charset="0"/>
              <a:cs typeface="Times New Roman" panose="02020603050405020304" pitchFamily="18" charset="0"/>
            </a:endParaRPr>
          </a:p>
          <a:p>
            <a:r>
              <a:rPr lang="en-GB" sz="2800" dirty="0">
                <a:solidFill>
                  <a:srgbClr val="F84647"/>
                </a:solidFill>
                <a:latin typeface="+mj-lt"/>
                <a:ea typeface="Aptos" panose="020B0004020202020204" pitchFamily="34" charset="0"/>
                <a:cs typeface="Times New Roman" panose="02020603050405020304" pitchFamily="18" charset="0"/>
              </a:rPr>
              <a:t>Reviews mentioning ”wellbeing” have increased by 44% in recent years</a:t>
            </a:r>
            <a:endParaRPr lang="en-GB" sz="2800" dirty="0">
              <a:solidFill>
                <a:srgbClr val="F84647"/>
              </a:solidFill>
              <a:effectLst/>
              <a:latin typeface="+mj-lt"/>
              <a:ea typeface="Aptos" panose="020B0004020202020204" pitchFamily="34" charset="0"/>
              <a:cs typeface="Times New Roman" panose="02020603050405020304" pitchFamily="18" charset="0"/>
            </a:endParaRPr>
          </a:p>
          <a:p>
            <a:endParaRPr lang="en-GB" dirty="0">
              <a:solidFill>
                <a:schemeClr val="accent6"/>
              </a:solidFill>
              <a:latin typeface="+mj-lt"/>
              <a:ea typeface="Aptos" panose="020B0004020202020204" pitchFamily="34" charset="0"/>
              <a:cs typeface="Times New Roman" panose="02020603050405020304" pitchFamily="18" charset="0"/>
            </a:endParaRPr>
          </a:p>
        </p:txBody>
      </p:sp>
      <p:pic>
        <p:nvPicPr>
          <p:cNvPr id="10" name="Graphic 9">
            <a:extLst>
              <a:ext uri="{FF2B5EF4-FFF2-40B4-BE49-F238E27FC236}">
                <a16:creationId xmlns:a16="http://schemas.microsoft.com/office/drawing/2014/main" id="{B3C2C97E-B370-2E7A-A6F5-B3EFAF32B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513332" y="2564892"/>
            <a:ext cx="5760720" cy="1728216"/>
          </a:xfrm>
          <a:prstGeom prst="rect">
            <a:avLst/>
          </a:prstGeom>
        </p:spPr>
      </p:pic>
    </p:spTree>
    <p:extLst>
      <p:ext uri="{BB962C8B-B14F-4D97-AF65-F5344CB8AC3E}">
        <p14:creationId xmlns:p14="http://schemas.microsoft.com/office/powerpoint/2010/main" val="2564205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BE169-9008-0006-695D-042AC433E764}"/>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2758A512-CEAE-0F87-1EBC-59CB610175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703" y="476250"/>
            <a:ext cx="7708900" cy="5905500"/>
          </a:xfrm>
          <a:prstGeom prst="rect">
            <a:avLst/>
          </a:prstGeom>
        </p:spPr>
      </p:pic>
      <p:pic>
        <p:nvPicPr>
          <p:cNvPr id="8" name="Graphic 7">
            <a:extLst>
              <a:ext uri="{FF2B5EF4-FFF2-40B4-BE49-F238E27FC236}">
                <a16:creationId xmlns:a16="http://schemas.microsoft.com/office/drawing/2014/main" id="{369F50EF-A310-0C90-67CA-42FB361600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4665" y="5326912"/>
            <a:ext cx="2296632" cy="1531088"/>
          </a:xfrm>
          <a:prstGeom prst="rect">
            <a:avLst/>
          </a:prstGeom>
        </p:spPr>
      </p:pic>
      <p:sp>
        <p:nvSpPr>
          <p:cNvPr id="9" name="Down Arrow 1">
            <a:extLst>
              <a:ext uri="{FF2B5EF4-FFF2-40B4-BE49-F238E27FC236}">
                <a16:creationId xmlns:a16="http://schemas.microsoft.com/office/drawing/2014/main" id="{FAABEF27-83DF-2DFD-5290-F986E897D4D2}"/>
              </a:ext>
            </a:extLst>
          </p:cNvPr>
          <p:cNvSpPr/>
          <p:nvPr/>
        </p:nvSpPr>
        <p:spPr>
          <a:xfrm rot="2349493">
            <a:off x="6668614" y="953486"/>
            <a:ext cx="557527" cy="1116399"/>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2543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2E7B-2321-4E4B-B74D-56947CC13E7D}"/>
              </a:ext>
            </a:extLst>
          </p:cNvPr>
          <p:cNvSpPr>
            <a:spLocks noGrp="1"/>
          </p:cNvSpPr>
          <p:nvPr>
            <p:ph type="title"/>
          </p:nvPr>
        </p:nvSpPr>
        <p:spPr/>
        <p:txBody>
          <a:bodyPr/>
          <a:lstStyle/>
          <a:p>
            <a:r>
              <a:rPr lang="en-GB" sz="4800" dirty="0"/>
              <a:t>Human Capitol Factor Score</a:t>
            </a:r>
            <a:r>
              <a:rPr lang="en-GB" sz="4800" dirty="0">
                <a:solidFill>
                  <a:schemeClr val="accent4"/>
                </a:solidFill>
              </a:rPr>
              <a:t>.</a:t>
            </a:r>
          </a:p>
        </p:txBody>
      </p:sp>
      <p:sp>
        <p:nvSpPr>
          <p:cNvPr id="3" name="Subtitle 2">
            <a:extLst>
              <a:ext uri="{FF2B5EF4-FFF2-40B4-BE49-F238E27FC236}">
                <a16:creationId xmlns:a16="http://schemas.microsoft.com/office/drawing/2014/main" id="{C6C5930C-163F-654F-816C-80DD2ED2B6E5}"/>
              </a:ext>
            </a:extLst>
          </p:cNvPr>
          <p:cNvSpPr>
            <a:spLocks noGrp="1"/>
          </p:cNvSpPr>
          <p:nvPr>
            <p:ph type="subTitle" idx="1"/>
          </p:nvPr>
        </p:nvSpPr>
        <p:spPr/>
        <p:txBody>
          <a:bodyPr/>
          <a:lstStyle/>
          <a:p>
            <a:r>
              <a:rPr lang="en-GB" dirty="0"/>
              <a:t>A statistically and independently verified link between financial wellbeing and company performance. </a:t>
            </a:r>
          </a:p>
        </p:txBody>
      </p:sp>
    </p:spTree>
    <p:extLst>
      <p:ext uri="{BB962C8B-B14F-4D97-AF65-F5344CB8AC3E}">
        <p14:creationId xmlns:p14="http://schemas.microsoft.com/office/powerpoint/2010/main" val="1127985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F5BAC-6BCA-B0F2-E589-83DC91D527C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26A8B86-66CB-11DC-50F8-34C04BF2B417}"/>
              </a:ext>
            </a:extLst>
          </p:cNvPr>
          <p:cNvSpPr/>
          <p:nvPr/>
        </p:nvSpPr>
        <p:spPr>
          <a:xfrm>
            <a:off x="914399" y="791059"/>
            <a:ext cx="4104167" cy="122480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3600" b="1" dirty="0"/>
              <a:t>20.9</a:t>
            </a:r>
          </a:p>
        </p:txBody>
      </p:sp>
      <p:sp>
        <p:nvSpPr>
          <p:cNvPr id="8" name="Rectangle 7">
            <a:extLst>
              <a:ext uri="{FF2B5EF4-FFF2-40B4-BE49-F238E27FC236}">
                <a16:creationId xmlns:a16="http://schemas.microsoft.com/office/drawing/2014/main" id="{B0189815-CBBC-07C5-70F3-E23F1FA7E5FB}"/>
              </a:ext>
            </a:extLst>
          </p:cNvPr>
          <p:cNvSpPr/>
          <p:nvPr/>
        </p:nvSpPr>
        <p:spPr>
          <a:xfrm>
            <a:off x="914399" y="2749435"/>
            <a:ext cx="3193213" cy="610191"/>
          </a:xfrm>
          <a:prstGeom prst="rect">
            <a:avLst/>
          </a:prstGeom>
          <a:solidFill>
            <a:srgbClr val="0000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3600" b="1" dirty="0"/>
              <a:t>19.2</a:t>
            </a:r>
          </a:p>
        </p:txBody>
      </p:sp>
      <p:sp>
        <p:nvSpPr>
          <p:cNvPr id="9" name="Rectangle 8">
            <a:extLst>
              <a:ext uri="{FF2B5EF4-FFF2-40B4-BE49-F238E27FC236}">
                <a16:creationId xmlns:a16="http://schemas.microsoft.com/office/drawing/2014/main" id="{C4FB610B-1684-0D19-86F6-9A8F1198846C}"/>
              </a:ext>
            </a:extLst>
          </p:cNvPr>
          <p:cNvSpPr/>
          <p:nvPr/>
        </p:nvSpPr>
        <p:spPr>
          <a:xfrm>
            <a:off x="914399" y="4135654"/>
            <a:ext cx="2232837" cy="61019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3600" b="1" dirty="0"/>
              <a:t>13.3</a:t>
            </a:r>
          </a:p>
        </p:txBody>
      </p:sp>
      <p:sp>
        <p:nvSpPr>
          <p:cNvPr id="10" name="Rectangle 9">
            <a:extLst>
              <a:ext uri="{FF2B5EF4-FFF2-40B4-BE49-F238E27FC236}">
                <a16:creationId xmlns:a16="http://schemas.microsoft.com/office/drawing/2014/main" id="{52D0C746-6E0F-E9C4-8138-3AC4D5A27094}"/>
              </a:ext>
            </a:extLst>
          </p:cNvPr>
          <p:cNvSpPr/>
          <p:nvPr/>
        </p:nvSpPr>
        <p:spPr>
          <a:xfrm>
            <a:off x="914399" y="5456750"/>
            <a:ext cx="1998921" cy="610191"/>
          </a:xfrm>
          <a:prstGeom prst="rect">
            <a:avLst/>
          </a:prstGeom>
          <a:solidFill>
            <a:srgbClr val="FF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3600" b="1" dirty="0"/>
              <a:t>13.2</a:t>
            </a:r>
          </a:p>
        </p:txBody>
      </p:sp>
      <p:sp>
        <p:nvSpPr>
          <p:cNvPr id="11" name="TextBox 10">
            <a:extLst>
              <a:ext uri="{FF2B5EF4-FFF2-40B4-BE49-F238E27FC236}">
                <a16:creationId xmlns:a16="http://schemas.microsoft.com/office/drawing/2014/main" id="{1ADE9438-E924-E52D-2924-B46A3885AF8C}"/>
              </a:ext>
            </a:extLst>
          </p:cNvPr>
          <p:cNvSpPr txBox="1"/>
          <p:nvPr/>
        </p:nvSpPr>
        <p:spPr>
          <a:xfrm>
            <a:off x="914399" y="381522"/>
            <a:ext cx="1260281" cy="369332"/>
          </a:xfrm>
          <a:prstGeom prst="rect">
            <a:avLst/>
          </a:prstGeom>
          <a:noFill/>
        </p:spPr>
        <p:txBody>
          <a:bodyPr wrap="none" rtlCol="0">
            <a:spAutoFit/>
          </a:bodyPr>
          <a:lstStyle/>
          <a:p>
            <a:r>
              <a:rPr lang="en-GB" dirty="0"/>
              <a:t>Long HCF</a:t>
            </a:r>
          </a:p>
        </p:txBody>
      </p:sp>
      <p:sp>
        <p:nvSpPr>
          <p:cNvPr id="12" name="TextBox 11">
            <a:extLst>
              <a:ext uri="{FF2B5EF4-FFF2-40B4-BE49-F238E27FC236}">
                <a16:creationId xmlns:a16="http://schemas.microsoft.com/office/drawing/2014/main" id="{CA74BC08-ECD5-0154-DC65-E88C7F96ED57}"/>
              </a:ext>
            </a:extLst>
          </p:cNvPr>
          <p:cNvSpPr txBox="1"/>
          <p:nvPr/>
        </p:nvSpPr>
        <p:spPr>
          <a:xfrm>
            <a:off x="855596" y="2357436"/>
            <a:ext cx="3095719" cy="369332"/>
          </a:xfrm>
          <a:prstGeom prst="rect">
            <a:avLst/>
          </a:prstGeom>
          <a:noFill/>
        </p:spPr>
        <p:txBody>
          <a:bodyPr wrap="none" rtlCol="0">
            <a:spAutoFit/>
          </a:bodyPr>
          <a:lstStyle/>
          <a:p>
            <a:r>
              <a:rPr lang="en-GB" dirty="0"/>
              <a:t>Long HCF – Sector Neutral</a:t>
            </a:r>
          </a:p>
        </p:txBody>
      </p:sp>
      <p:sp>
        <p:nvSpPr>
          <p:cNvPr id="13" name="TextBox 12">
            <a:extLst>
              <a:ext uri="{FF2B5EF4-FFF2-40B4-BE49-F238E27FC236}">
                <a16:creationId xmlns:a16="http://schemas.microsoft.com/office/drawing/2014/main" id="{D6242489-ADB1-A634-0BA7-28C74B09AF6E}"/>
              </a:ext>
            </a:extLst>
          </p:cNvPr>
          <p:cNvSpPr txBox="1"/>
          <p:nvPr/>
        </p:nvSpPr>
        <p:spPr>
          <a:xfrm>
            <a:off x="914399" y="3701199"/>
            <a:ext cx="2590774" cy="369332"/>
          </a:xfrm>
          <a:prstGeom prst="rect">
            <a:avLst/>
          </a:prstGeom>
          <a:noFill/>
        </p:spPr>
        <p:txBody>
          <a:bodyPr wrap="none" rtlCol="0">
            <a:spAutoFit/>
          </a:bodyPr>
          <a:lstStyle/>
          <a:p>
            <a:r>
              <a:rPr lang="en-GB" dirty="0"/>
              <a:t>MSCI USA Benchmark</a:t>
            </a:r>
          </a:p>
        </p:txBody>
      </p:sp>
      <p:sp>
        <p:nvSpPr>
          <p:cNvPr id="14" name="TextBox 13">
            <a:extLst>
              <a:ext uri="{FF2B5EF4-FFF2-40B4-BE49-F238E27FC236}">
                <a16:creationId xmlns:a16="http://schemas.microsoft.com/office/drawing/2014/main" id="{F2A378F9-3CDD-9D3F-7015-643216AC6306}"/>
              </a:ext>
            </a:extLst>
          </p:cNvPr>
          <p:cNvSpPr txBox="1"/>
          <p:nvPr/>
        </p:nvSpPr>
        <p:spPr>
          <a:xfrm>
            <a:off x="855596" y="5030416"/>
            <a:ext cx="1260281" cy="369332"/>
          </a:xfrm>
          <a:prstGeom prst="rect">
            <a:avLst/>
          </a:prstGeom>
          <a:noFill/>
        </p:spPr>
        <p:txBody>
          <a:bodyPr wrap="none" rtlCol="0">
            <a:spAutoFit/>
          </a:bodyPr>
          <a:lstStyle/>
          <a:p>
            <a:r>
              <a:rPr lang="en-GB" dirty="0"/>
              <a:t>Short HCF</a:t>
            </a:r>
          </a:p>
        </p:txBody>
      </p:sp>
      <p:sp>
        <p:nvSpPr>
          <p:cNvPr id="15" name="TextBox 14">
            <a:extLst>
              <a:ext uri="{FF2B5EF4-FFF2-40B4-BE49-F238E27FC236}">
                <a16:creationId xmlns:a16="http://schemas.microsoft.com/office/drawing/2014/main" id="{522751FE-4DD1-D296-9AA9-3824CDBB31EF}"/>
              </a:ext>
            </a:extLst>
          </p:cNvPr>
          <p:cNvSpPr txBox="1"/>
          <p:nvPr/>
        </p:nvSpPr>
        <p:spPr>
          <a:xfrm rot="16200000">
            <a:off x="-1558339" y="3068897"/>
            <a:ext cx="4036682" cy="369332"/>
          </a:xfrm>
          <a:prstGeom prst="rect">
            <a:avLst/>
          </a:prstGeom>
          <a:noFill/>
        </p:spPr>
        <p:txBody>
          <a:bodyPr wrap="none" rtlCol="0">
            <a:spAutoFit/>
          </a:bodyPr>
          <a:lstStyle/>
          <a:p>
            <a:r>
              <a:rPr lang="en-GB" b="1" dirty="0"/>
              <a:t>Annualised Return (%) on Portfolios</a:t>
            </a:r>
          </a:p>
        </p:txBody>
      </p:sp>
      <p:sp>
        <p:nvSpPr>
          <p:cNvPr id="16" name="TextBox 15">
            <a:extLst>
              <a:ext uri="{FF2B5EF4-FFF2-40B4-BE49-F238E27FC236}">
                <a16:creationId xmlns:a16="http://schemas.microsoft.com/office/drawing/2014/main" id="{A98AEC7D-935B-B365-DB37-6B2A91E305EF}"/>
              </a:ext>
            </a:extLst>
          </p:cNvPr>
          <p:cNvSpPr txBox="1"/>
          <p:nvPr/>
        </p:nvSpPr>
        <p:spPr>
          <a:xfrm>
            <a:off x="5474033" y="791059"/>
            <a:ext cx="5803568" cy="1846659"/>
          </a:xfrm>
          <a:prstGeom prst="rect">
            <a:avLst/>
          </a:prstGeom>
          <a:noFill/>
        </p:spPr>
        <p:txBody>
          <a:bodyPr wrap="square">
            <a:spAutoFit/>
          </a:bodyPr>
          <a:lstStyle/>
          <a:p>
            <a:pPr algn="r"/>
            <a:r>
              <a:rPr lang="en-GB" sz="3200" b="1" i="0" u="none" strike="noStrike" dirty="0">
                <a:solidFill>
                  <a:srgbClr val="212529"/>
                </a:solidFill>
                <a:effectLst/>
                <a:latin typeface="+mj-lt"/>
              </a:rPr>
              <a:t>The high-HCF portfolio achieved an annualised return of +20.9% </a:t>
            </a:r>
          </a:p>
          <a:p>
            <a:pPr algn="r"/>
            <a:r>
              <a:rPr lang="en-GB" dirty="0">
                <a:solidFill>
                  <a:srgbClr val="212529"/>
                </a:solidFill>
                <a:latin typeface="+mj-lt"/>
              </a:rPr>
              <a:t>(</a:t>
            </a:r>
            <a:r>
              <a:rPr lang="en-GB" i="0" u="none" strike="noStrike" dirty="0">
                <a:solidFill>
                  <a:srgbClr val="212529"/>
                </a:solidFill>
                <a:effectLst/>
                <a:latin typeface="+mj-lt"/>
              </a:rPr>
              <a:t>compared to just +13.3% for the MSCI overall)</a:t>
            </a:r>
            <a:endParaRPr lang="en-GB" dirty="0">
              <a:latin typeface="+mj-lt"/>
            </a:endParaRPr>
          </a:p>
        </p:txBody>
      </p:sp>
      <p:sp>
        <p:nvSpPr>
          <p:cNvPr id="18" name="Rounded Rectangle 21">
            <a:extLst>
              <a:ext uri="{FF2B5EF4-FFF2-40B4-BE49-F238E27FC236}">
                <a16:creationId xmlns:a16="http://schemas.microsoft.com/office/drawing/2014/main" id="{C04E6826-B646-E934-9A81-D26D9A5B3462}"/>
              </a:ext>
            </a:extLst>
          </p:cNvPr>
          <p:cNvSpPr/>
          <p:nvPr/>
        </p:nvSpPr>
        <p:spPr>
          <a:xfrm>
            <a:off x="4928454" y="4842138"/>
            <a:ext cx="3264722" cy="1524295"/>
          </a:xfrm>
          <a:prstGeom prst="roundRect">
            <a:avLst/>
          </a:prstGeom>
          <a:solidFill>
            <a:schemeClr val="accent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D18CE72-0F0A-232E-7872-3798BFAEFBD1}"/>
              </a:ext>
            </a:extLst>
          </p:cNvPr>
          <p:cNvCxnSpPr>
            <a:stCxn id="18" idx="0"/>
            <a:endCxn id="8" idx="3"/>
          </p:cNvCxnSpPr>
          <p:nvPr/>
        </p:nvCxnSpPr>
        <p:spPr>
          <a:xfrm flipH="1" flipV="1">
            <a:off x="4107612" y="3054531"/>
            <a:ext cx="2453203" cy="1787607"/>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3372F5F-E7DC-068D-F8B6-21114B8ECF83}"/>
              </a:ext>
            </a:extLst>
          </p:cNvPr>
          <p:cNvSpPr txBox="1"/>
          <p:nvPr/>
        </p:nvSpPr>
        <p:spPr>
          <a:xfrm>
            <a:off x="5018566" y="5103455"/>
            <a:ext cx="3084498" cy="1015663"/>
          </a:xfrm>
          <a:prstGeom prst="rect">
            <a:avLst/>
          </a:prstGeom>
          <a:noFill/>
        </p:spPr>
        <p:txBody>
          <a:bodyPr wrap="none" rtlCol="0">
            <a:spAutoFit/>
          </a:bodyPr>
          <a:lstStyle/>
          <a:p>
            <a:pPr algn="ctr"/>
            <a:r>
              <a:rPr lang="en-GB" sz="2000" dirty="0">
                <a:solidFill>
                  <a:schemeClr val="bg1"/>
                </a:solidFill>
              </a:rPr>
              <a:t>The difference remains </a:t>
            </a:r>
          </a:p>
          <a:p>
            <a:pPr algn="ctr"/>
            <a:r>
              <a:rPr lang="en-GB" sz="2000" dirty="0">
                <a:solidFill>
                  <a:schemeClr val="bg1"/>
                </a:solidFill>
              </a:rPr>
              <a:t>profound when made </a:t>
            </a:r>
          </a:p>
          <a:p>
            <a:pPr algn="ctr"/>
            <a:r>
              <a:rPr lang="en-GB" sz="2000" dirty="0">
                <a:solidFill>
                  <a:schemeClr val="bg1"/>
                </a:solidFill>
              </a:rPr>
              <a:t>sector neutral</a:t>
            </a:r>
          </a:p>
        </p:txBody>
      </p:sp>
    </p:spTree>
    <p:extLst>
      <p:ext uri="{BB962C8B-B14F-4D97-AF65-F5344CB8AC3E}">
        <p14:creationId xmlns:p14="http://schemas.microsoft.com/office/powerpoint/2010/main" val="792292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76F8D-2386-E6A2-8AE2-812A2A2EBA1E}"/>
            </a:ext>
          </a:extLst>
        </p:cNvPr>
        <p:cNvGrpSpPr/>
        <p:nvPr/>
      </p:nvGrpSpPr>
      <p:grpSpPr>
        <a:xfrm>
          <a:off x="0" y="0"/>
          <a:ext cx="0" cy="0"/>
          <a:chOff x="0" y="0"/>
          <a:chExt cx="0" cy="0"/>
        </a:xfrm>
      </p:grpSpPr>
      <p:pic>
        <p:nvPicPr>
          <p:cNvPr id="9" name="Picture 8" descr="A graph of a stock market&#10;&#10;AI-generated content may be incorrect.">
            <a:extLst>
              <a:ext uri="{FF2B5EF4-FFF2-40B4-BE49-F238E27FC236}">
                <a16:creationId xmlns:a16="http://schemas.microsoft.com/office/drawing/2014/main" id="{2073FA39-3F7A-28B7-3210-F82D3D3F43D2}"/>
              </a:ext>
            </a:extLst>
          </p:cNvPr>
          <p:cNvPicPr>
            <a:picLocks noChangeAspect="1"/>
          </p:cNvPicPr>
          <p:nvPr/>
        </p:nvPicPr>
        <p:blipFill>
          <a:blip r:embed="rId3"/>
          <a:stretch>
            <a:fillRect/>
          </a:stretch>
        </p:blipFill>
        <p:spPr>
          <a:xfrm>
            <a:off x="942310" y="729045"/>
            <a:ext cx="7772400" cy="4889546"/>
          </a:xfrm>
          <a:prstGeom prst="rect">
            <a:avLst/>
          </a:prstGeom>
        </p:spPr>
      </p:pic>
      <p:pic>
        <p:nvPicPr>
          <p:cNvPr id="7" name="Picture 2" descr="Dan Ariely | Council for Inclusive Capitalism">
            <a:extLst>
              <a:ext uri="{FF2B5EF4-FFF2-40B4-BE49-F238E27FC236}">
                <a16:creationId xmlns:a16="http://schemas.microsoft.com/office/drawing/2014/main" id="{5F247AC6-0F9D-FAA5-BC94-5A2B28819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7554" y="6034346"/>
            <a:ext cx="2039609" cy="408984"/>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1">
            <a:extLst>
              <a:ext uri="{FF2B5EF4-FFF2-40B4-BE49-F238E27FC236}">
                <a16:creationId xmlns:a16="http://schemas.microsoft.com/office/drawing/2014/main" id="{932AD3E0-5F18-5758-E938-7B3530CC1037}"/>
              </a:ext>
            </a:extLst>
          </p:cNvPr>
          <p:cNvSpPr/>
          <p:nvPr/>
        </p:nvSpPr>
        <p:spPr>
          <a:xfrm rot="3545442">
            <a:off x="8529476" y="202365"/>
            <a:ext cx="1097394" cy="1604647"/>
          </a:xfrm>
          <a:prstGeom prst="downArrow">
            <a:avLst/>
          </a:prstGeom>
          <a:solidFill>
            <a:srgbClr val="E555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770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FF02-CE06-164A-B2C5-0ACEC93FC620}"/>
              </a:ext>
            </a:extLst>
          </p:cNvPr>
          <p:cNvSpPr>
            <a:spLocks noGrp="1"/>
          </p:cNvSpPr>
          <p:nvPr>
            <p:ph type="title"/>
          </p:nvPr>
        </p:nvSpPr>
        <p:spPr/>
        <p:txBody>
          <a:bodyPr/>
          <a:lstStyle/>
          <a:p>
            <a:r>
              <a:rPr lang="en-GB" sz="5400" dirty="0"/>
              <a:t>Business Fortification</a:t>
            </a:r>
            <a:r>
              <a:rPr lang="en-GB" sz="5400" dirty="0">
                <a:solidFill>
                  <a:schemeClr val="accent4"/>
                </a:solidFill>
              </a:rPr>
              <a:t>.</a:t>
            </a:r>
          </a:p>
        </p:txBody>
      </p:sp>
      <p:sp>
        <p:nvSpPr>
          <p:cNvPr id="3" name="Subtitle 2">
            <a:extLst>
              <a:ext uri="{FF2B5EF4-FFF2-40B4-BE49-F238E27FC236}">
                <a16:creationId xmlns:a16="http://schemas.microsoft.com/office/drawing/2014/main" id="{C94B5737-E095-E44E-9B9A-BA425233EED4}"/>
              </a:ext>
            </a:extLst>
          </p:cNvPr>
          <p:cNvSpPr>
            <a:spLocks noGrp="1"/>
          </p:cNvSpPr>
          <p:nvPr>
            <p:ph type="subTitle" idx="1"/>
          </p:nvPr>
        </p:nvSpPr>
        <p:spPr/>
        <p:txBody>
          <a:bodyPr/>
          <a:lstStyle/>
          <a:p>
            <a:r>
              <a:rPr lang="en-GB" dirty="0"/>
              <a:t>Why financial wellbeing really matters to your organisation. </a:t>
            </a:r>
          </a:p>
        </p:txBody>
      </p:sp>
    </p:spTree>
    <p:extLst>
      <p:ext uri="{BB962C8B-B14F-4D97-AF65-F5344CB8AC3E}">
        <p14:creationId xmlns:p14="http://schemas.microsoft.com/office/powerpoint/2010/main" val="2416698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B10EE6-EB02-576A-E349-83CCBBEF3505}"/>
              </a:ext>
            </a:extLst>
          </p:cNvPr>
          <p:cNvSpPr/>
          <p:nvPr/>
        </p:nvSpPr>
        <p:spPr>
          <a:xfrm>
            <a:off x="-25676" y="-29798"/>
            <a:ext cx="12217676" cy="6974607"/>
          </a:xfrm>
          <a:prstGeom prst="rect">
            <a:avLst/>
          </a:prstGeom>
          <a:solidFill>
            <a:srgbClr val="0000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erson speaking into a microphone&#10;&#10;AI-generated content may be incorrect.">
            <a:extLst>
              <a:ext uri="{FF2B5EF4-FFF2-40B4-BE49-F238E27FC236}">
                <a16:creationId xmlns:a16="http://schemas.microsoft.com/office/drawing/2014/main" id="{074DA6ED-0B6B-7AEE-5FA0-234A89808ED8}"/>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Effect>
                      <a14:brightnessContrast bright="-40000" contrast="20000"/>
                    </a14:imgEffect>
                  </a14:imgLayer>
                </a14:imgProps>
              </a:ext>
            </a:extLst>
          </a:blip>
          <a:srcRect l="9316" t="824" r="8839" b="532"/>
          <a:stretch/>
        </p:blipFill>
        <p:spPr>
          <a:xfrm>
            <a:off x="2143795" y="8506"/>
            <a:ext cx="8608637" cy="6849494"/>
          </a:xfrm>
          <a:prstGeom prst="parallelogram">
            <a:avLst>
              <a:gd name="adj" fmla="val 58651"/>
            </a:avLst>
          </a:prstGeom>
        </p:spPr>
      </p:pic>
      <p:pic>
        <p:nvPicPr>
          <p:cNvPr id="12" name="Picture 2">
            <a:extLst>
              <a:ext uri="{FF2B5EF4-FFF2-40B4-BE49-F238E27FC236}">
                <a16:creationId xmlns:a16="http://schemas.microsoft.com/office/drawing/2014/main" id="{12BD4BC3-5E39-04D6-C0AD-396C6812B50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17833" y="5434678"/>
            <a:ext cx="1260139" cy="8724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ead of Practice, British Psychological Society, UK | AQ Job">
            <a:extLst>
              <a:ext uri="{FF2B5EF4-FFF2-40B4-BE49-F238E27FC236}">
                <a16:creationId xmlns:a16="http://schemas.microsoft.com/office/drawing/2014/main" id="{3BFC9959-0F4D-4A4E-D7D6-48EBEBDCE07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151704" y="943757"/>
            <a:ext cx="2080032" cy="2080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up of a sign&#10;&#10;AI-generated content may be incorrect.">
            <a:extLst>
              <a:ext uri="{FF2B5EF4-FFF2-40B4-BE49-F238E27FC236}">
                <a16:creationId xmlns:a16="http://schemas.microsoft.com/office/drawing/2014/main" id="{B02AEE55-343F-9BD2-779F-2E9E7DF0B7D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3401528" y="4511779"/>
            <a:ext cx="1414431" cy="583532"/>
          </a:xfrm>
          <a:prstGeom prst="rect">
            <a:avLst/>
          </a:prstGeom>
        </p:spPr>
      </p:pic>
      <p:pic>
        <p:nvPicPr>
          <p:cNvPr id="15" name="Picture 6" descr="HR Magazine - HR Most Influential">
            <a:extLst>
              <a:ext uri="{FF2B5EF4-FFF2-40B4-BE49-F238E27FC236}">
                <a16:creationId xmlns:a16="http://schemas.microsoft.com/office/drawing/2014/main" id="{441F06E6-8EE9-9972-027E-CA4B84A2D3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67412" y="3532211"/>
            <a:ext cx="2080032" cy="6234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6030A6C9-855F-4117-67DF-DF977790354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81232" y="2732668"/>
            <a:ext cx="1551038" cy="4689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DD5660F-6A3C-2850-E540-5FD720B67090}"/>
              </a:ext>
            </a:extLst>
          </p:cNvPr>
          <p:cNvSpPr txBox="1"/>
          <p:nvPr/>
        </p:nvSpPr>
        <p:spPr>
          <a:xfrm>
            <a:off x="757077" y="1711529"/>
            <a:ext cx="2082799" cy="646331"/>
          </a:xfrm>
          <a:prstGeom prst="rect">
            <a:avLst/>
          </a:prstGeom>
          <a:noFill/>
          <a:effectLst>
            <a:outerShdw blurRad="50800" dist="38100" dir="5400000" algn="t" rotWithShape="0">
              <a:prstClr val="black">
                <a:alpha val="40000"/>
              </a:prstClr>
            </a:outerShdw>
          </a:effectLst>
        </p:spPr>
        <p:txBody>
          <a:bodyPr wrap="square">
            <a:spAutoFit/>
          </a:bodyPr>
          <a:lstStyle/>
          <a:p>
            <a:pPr marL="0" lvl="3" algn="r">
              <a:buClr>
                <a:schemeClr val="bg1"/>
              </a:buClr>
            </a:pPr>
            <a:r>
              <a:rPr lang="en-US" sz="1800" b="1" dirty="0">
                <a:solidFill>
                  <a:schemeClr val="bg1"/>
                </a:solidFill>
                <a:latin typeface="Century Gothic"/>
              </a:rPr>
              <a:t>Award-Winning Psychologist</a:t>
            </a:r>
          </a:p>
        </p:txBody>
      </p:sp>
      <p:sp>
        <p:nvSpPr>
          <p:cNvPr id="18" name="TextBox 17">
            <a:extLst>
              <a:ext uri="{FF2B5EF4-FFF2-40B4-BE49-F238E27FC236}">
                <a16:creationId xmlns:a16="http://schemas.microsoft.com/office/drawing/2014/main" id="{2208EF46-91F1-4683-5ED0-E4B80290EA5A}"/>
              </a:ext>
            </a:extLst>
          </p:cNvPr>
          <p:cNvSpPr txBox="1"/>
          <p:nvPr/>
        </p:nvSpPr>
        <p:spPr>
          <a:xfrm>
            <a:off x="422591" y="2532312"/>
            <a:ext cx="2394646" cy="646331"/>
          </a:xfrm>
          <a:prstGeom prst="rect">
            <a:avLst/>
          </a:prstGeom>
          <a:noFill/>
          <a:effectLst>
            <a:outerShdw blurRad="50800" dist="38100" dir="5400000" algn="t" rotWithShape="0">
              <a:prstClr val="black">
                <a:alpha val="40000"/>
              </a:prstClr>
            </a:outerShdw>
          </a:effectLst>
        </p:spPr>
        <p:txBody>
          <a:bodyPr wrap="square">
            <a:spAutoFit/>
          </a:bodyPr>
          <a:lstStyle/>
          <a:p>
            <a:pPr marL="0" lvl="3" algn="r">
              <a:buClr>
                <a:schemeClr val="bg1"/>
              </a:buClr>
            </a:pPr>
            <a:r>
              <a:rPr lang="en-GB" sz="1800" b="1" dirty="0">
                <a:solidFill>
                  <a:schemeClr val="bg1"/>
                </a:solidFill>
                <a:latin typeface="Century Gothic"/>
                <a:ea typeface="Playfair Display Regular"/>
                <a:cs typeface="Playfair Display Regular"/>
                <a:sym typeface="Playfair Display Regular"/>
              </a:rPr>
              <a:t>2 x Bestselling </a:t>
            </a:r>
          </a:p>
          <a:p>
            <a:pPr marL="0" lvl="3" algn="r">
              <a:buClr>
                <a:schemeClr val="bg1"/>
              </a:buClr>
            </a:pPr>
            <a:r>
              <a:rPr lang="en-GB" sz="1800" b="1" dirty="0">
                <a:solidFill>
                  <a:schemeClr val="bg1"/>
                </a:solidFill>
                <a:latin typeface="Century Gothic"/>
                <a:ea typeface="Playfair Display Regular"/>
                <a:cs typeface="Playfair Display Regular"/>
                <a:sym typeface="Playfair Display Regular"/>
              </a:rPr>
              <a:t>HR Author</a:t>
            </a:r>
          </a:p>
        </p:txBody>
      </p:sp>
      <p:sp>
        <p:nvSpPr>
          <p:cNvPr id="19" name="TextBox 18">
            <a:extLst>
              <a:ext uri="{FF2B5EF4-FFF2-40B4-BE49-F238E27FC236}">
                <a16:creationId xmlns:a16="http://schemas.microsoft.com/office/drawing/2014/main" id="{B695184F-F6B8-CFBC-91CF-8EE27ED30A5D}"/>
              </a:ext>
            </a:extLst>
          </p:cNvPr>
          <p:cNvSpPr txBox="1"/>
          <p:nvPr/>
        </p:nvSpPr>
        <p:spPr>
          <a:xfrm>
            <a:off x="537915" y="3445038"/>
            <a:ext cx="2394646" cy="646331"/>
          </a:xfrm>
          <a:prstGeom prst="rect">
            <a:avLst/>
          </a:prstGeom>
          <a:noFill/>
          <a:effectLst>
            <a:outerShdw blurRad="50800" dist="38100" dir="5400000" algn="t" rotWithShape="0">
              <a:prstClr val="black">
                <a:alpha val="40000"/>
              </a:prstClr>
            </a:outerShdw>
          </a:effectLst>
        </p:spPr>
        <p:txBody>
          <a:bodyPr wrap="square">
            <a:spAutoFit/>
          </a:bodyPr>
          <a:lstStyle/>
          <a:p>
            <a:pPr marL="0" lvl="3" algn="r">
              <a:lnSpc>
                <a:spcPct val="100000"/>
              </a:lnSpc>
              <a:spcAft>
                <a:spcPts val="0"/>
              </a:spcAft>
              <a:buClr>
                <a:schemeClr val="accent4"/>
              </a:buClr>
            </a:pPr>
            <a:r>
              <a:rPr lang="en-US" sz="1800" b="1" dirty="0">
                <a:solidFill>
                  <a:schemeClr val="bg1"/>
                </a:solidFill>
                <a:latin typeface="+mj-lt"/>
              </a:rPr>
              <a:t>7</a:t>
            </a:r>
            <a:r>
              <a:rPr lang="en-US" sz="1800" b="1" baseline="30000" dirty="0">
                <a:solidFill>
                  <a:schemeClr val="bg1"/>
                </a:solidFill>
                <a:latin typeface="+mj-lt"/>
              </a:rPr>
              <a:t>th</a:t>
            </a:r>
            <a:r>
              <a:rPr lang="en-US" sz="1800" b="1" dirty="0">
                <a:solidFill>
                  <a:schemeClr val="bg1"/>
                </a:solidFill>
                <a:latin typeface="+mj-lt"/>
              </a:rPr>
              <a:t> HRs Most </a:t>
            </a:r>
          </a:p>
          <a:p>
            <a:pPr marL="0" lvl="3" algn="r">
              <a:lnSpc>
                <a:spcPct val="100000"/>
              </a:lnSpc>
              <a:spcAft>
                <a:spcPts val="0"/>
              </a:spcAft>
              <a:buClr>
                <a:schemeClr val="accent4"/>
              </a:buClr>
            </a:pPr>
            <a:r>
              <a:rPr lang="en-US" sz="1800" b="1" dirty="0">
                <a:solidFill>
                  <a:schemeClr val="bg1"/>
                </a:solidFill>
                <a:latin typeface="+mj-lt"/>
              </a:rPr>
              <a:t>Influential Thinkers </a:t>
            </a:r>
          </a:p>
        </p:txBody>
      </p:sp>
      <p:sp>
        <p:nvSpPr>
          <p:cNvPr id="20" name="TextBox 19">
            <a:extLst>
              <a:ext uri="{FF2B5EF4-FFF2-40B4-BE49-F238E27FC236}">
                <a16:creationId xmlns:a16="http://schemas.microsoft.com/office/drawing/2014/main" id="{A87E4DB2-8F14-0191-FDD6-3EC28131598F}"/>
              </a:ext>
            </a:extLst>
          </p:cNvPr>
          <p:cNvSpPr txBox="1"/>
          <p:nvPr/>
        </p:nvSpPr>
        <p:spPr>
          <a:xfrm>
            <a:off x="537915" y="4336491"/>
            <a:ext cx="2394646" cy="830997"/>
          </a:xfrm>
          <a:prstGeom prst="rect">
            <a:avLst/>
          </a:prstGeom>
          <a:noFill/>
          <a:effectLst>
            <a:outerShdw blurRad="50800" dist="38100" dir="5400000" algn="t" rotWithShape="0">
              <a:prstClr val="black">
                <a:alpha val="40000"/>
              </a:prstClr>
            </a:outerShdw>
          </a:effectLst>
        </p:spPr>
        <p:txBody>
          <a:bodyPr wrap="square">
            <a:spAutoFit/>
          </a:bodyPr>
          <a:lstStyle/>
          <a:p>
            <a:pPr marL="0" lvl="3" algn="r">
              <a:buClr>
                <a:schemeClr val="bg1"/>
              </a:buClr>
            </a:pPr>
            <a:r>
              <a:rPr lang="en-US" sz="1600" b="1" dirty="0">
                <a:solidFill>
                  <a:schemeClr val="bg1"/>
                </a:solidFill>
                <a:latin typeface="Century Gothic"/>
              </a:rPr>
              <a:t>Chair, Policy Liaison </a:t>
            </a:r>
          </a:p>
          <a:p>
            <a:pPr marL="0" lvl="3" algn="r">
              <a:buClr>
                <a:schemeClr val="bg1"/>
              </a:buClr>
            </a:pPr>
            <a:r>
              <a:rPr lang="en-US" sz="1600" b="1" dirty="0">
                <a:solidFill>
                  <a:schemeClr val="bg1"/>
                </a:solidFill>
                <a:latin typeface="Century Gothic"/>
              </a:rPr>
              <a:t>Group on Workplace </a:t>
            </a:r>
          </a:p>
          <a:p>
            <a:pPr marL="0" lvl="3" algn="r">
              <a:buClr>
                <a:schemeClr val="bg1"/>
              </a:buClr>
            </a:pPr>
            <a:r>
              <a:rPr lang="en-US" sz="1600" b="1" dirty="0">
                <a:solidFill>
                  <a:schemeClr val="bg1"/>
                </a:solidFill>
                <a:latin typeface="Century Gothic"/>
              </a:rPr>
              <a:t>Wellbeing </a:t>
            </a:r>
            <a:endParaRPr lang="en-US" sz="1800" b="1" dirty="0">
              <a:solidFill>
                <a:schemeClr val="bg1"/>
              </a:solidFill>
              <a:latin typeface="Century Gothic"/>
            </a:endParaRPr>
          </a:p>
        </p:txBody>
      </p:sp>
      <p:sp>
        <p:nvSpPr>
          <p:cNvPr id="21" name="TextBox 20">
            <a:extLst>
              <a:ext uri="{FF2B5EF4-FFF2-40B4-BE49-F238E27FC236}">
                <a16:creationId xmlns:a16="http://schemas.microsoft.com/office/drawing/2014/main" id="{A586472C-74CB-D740-DC9B-89258F2DEC9E}"/>
              </a:ext>
            </a:extLst>
          </p:cNvPr>
          <p:cNvSpPr txBox="1"/>
          <p:nvPr/>
        </p:nvSpPr>
        <p:spPr>
          <a:xfrm>
            <a:off x="352329" y="5518166"/>
            <a:ext cx="2736840" cy="584775"/>
          </a:xfrm>
          <a:prstGeom prst="rect">
            <a:avLst/>
          </a:prstGeom>
          <a:noFill/>
          <a:effectLst>
            <a:outerShdw blurRad="50800" dist="38100" dir="5400000" algn="t" rotWithShape="0">
              <a:prstClr val="black">
                <a:alpha val="40000"/>
              </a:prstClr>
            </a:outerShdw>
          </a:effectLst>
        </p:spPr>
        <p:txBody>
          <a:bodyPr wrap="square">
            <a:spAutoFit/>
          </a:bodyPr>
          <a:lstStyle/>
          <a:p>
            <a:pPr marL="0" lvl="3" algn="r">
              <a:buClr>
                <a:schemeClr val="bg1"/>
              </a:buClr>
            </a:pPr>
            <a:r>
              <a:rPr lang="en-GB" sz="1600" b="1" dirty="0">
                <a:solidFill>
                  <a:schemeClr val="bg1"/>
                </a:solidFill>
                <a:latin typeface="Century Gothic"/>
                <a:ea typeface="Playfair Display Regular"/>
                <a:cs typeface="Playfair Display Regular"/>
                <a:sym typeface="Playfair Display Regular"/>
              </a:rPr>
              <a:t>Executive Fellow, </a:t>
            </a:r>
          </a:p>
          <a:p>
            <a:pPr marL="0" lvl="3" algn="r">
              <a:buClr>
                <a:schemeClr val="bg1"/>
              </a:buClr>
            </a:pPr>
            <a:r>
              <a:rPr lang="en-GB" sz="1600" b="1" dirty="0">
                <a:solidFill>
                  <a:schemeClr val="bg1"/>
                </a:solidFill>
                <a:latin typeface="Century Gothic"/>
                <a:ea typeface="Playfair Display Regular"/>
                <a:cs typeface="Playfair Display Regular"/>
                <a:sym typeface="Playfair Display Regular"/>
              </a:rPr>
              <a:t>King’s College London </a:t>
            </a:r>
            <a:endParaRPr lang="en-GB" sz="1600" b="1" dirty="0">
              <a:solidFill>
                <a:schemeClr val="bg1"/>
              </a:solidFill>
              <a:latin typeface="Century Gothic"/>
              <a:ea typeface="Playfair Display Regular"/>
              <a:cs typeface="Playfair Display Regular"/>
            </a:endParaRPr>
          </a:p>
        </p:txBody>
      </p:sp>
      <p:pic>
        <p:nvPicPr>
          <p:cNvPr id="22" name="Picture 10" descr="People and Culture Association (PCA) | People &amp; Culture">
            <a:extLst>
              <a:ext uri="{FF2B5EF4-FFF2-40B4-BE49-F238E27FC236}">
                <a16:creationId xmlns:a16="http://schemas.microsoft.com/office/drawing/2014/main" id="{08A05AE2-14AD-4B4A-39BD-6A3BE5615E9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57356" y="487528"/>
            <a:ext cx="1208456" cy="5728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InsideOut Awards - celebrating our mental health and those who champion it.">
            <a:extLst>
              <a:ext uri="{FF2B5EF4-FFF2-40B4-BE49-F238E27FC236}">
                <a16:creationId xmlns:a16="http://schemas.microsoft.com/office/drawing/2014/main" id="{740BE4CA-C6E8-E450-6B83-4F37C222A75C}"/>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199919" y="1325729"/>
            <a:ext cx="1199286" cy="7762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tevie Awards - ProTrials Research, Inc.">
            <a:extLst>
              <a:ext uri="{FF2B5EF4-FFF2-40B4-BE49-F238E27FC236}">
                <a16:creationId xmlns:a16="http://schemas.microsoft.com/office/drawing/2014/main" id="{06453CED-D700-F285-D8E8-A1563BE1FB94}"/>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592033" y="4368729"/>
            <a:ext cx="768101" cy="9905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Reward Strategy - The Rewards - The Rewards 2024">
            <a:extLst>
              <a:ext uri="{FF2B5EF4-FFF2-40B4-BE49-F238E27FC236}">
                <a16:creationId xmlns:a16="http://schemas.microsoft.com/office/drawing/2014/main" id="{A19DF474-BDE0-9ECF-4B2E-F2AA9A8B0DF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b="20065"/>
          <a:stretch/>
        </p:blipFill>
        <p:spPr bwMode="auto">
          <a:xfrm>
            <a:off x="7631925" y="5851401"/>
            <a:ext cx="1696737" cy="6540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Incentive Awards 2023 logo">
            <a:extLst>
              <a:ext uri="{FF2B5EF4-FFF2-40B4-BE49-F238E27FC236}">
                <a16:creationId xmlns:a16="http://schemas.microsoft.com/office/drawing/2014/main" id="{C898C48D-05E1-DE58-9577-42D81A04F5C5}"/>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632205" y="3245811"/>
            <a:ext cx="1767000" cy="7762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Stevie Awards - ProTrials Research, Inc.">
            <a:extLst>
              <a:ext uri="{FF2B5EF4-FFF2-40B4-BE49-F238E27FC236}">
                <a16:creationId xmlns:a16="http://schemas.microsoft.com/office/drawing/2014/main" id="{FFB30A61-C243-A06D-AC68-E5B1AC10AD2C}"/>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679572" y="4351684"/>
            <a:ext cx="768101" cy="99059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ABB65E1-1D65-19D6-F1B9-DFC3535F23D7}"/>
              </a:ext>
            </a:extLst>
          </p:cNvPr>
          <p:cNvSpPr txBox="1"/>
          <p:nvPr/>
        </p:nvSpPr>
        <p:spPr>
          <a:xfrm>
            <a:off x="9757926" y="1362571"/>
            <a:ext cx="2082799" cy="830997"/>
          </a:xfrm>
          <a:prstGeom prst="rect">
            <a:avLst/>
          </a:prstGeom>
          <a:noFill/>
          <a:effectLst>
            <a:outerShdw blurRad="50800" dist="38100" dir="5400000" algn="t" rotWithShape="0">
              <a:prstClr val="black">
                <a:alpha val="40000"/>
              </a:prstClr>
            </a:outerShdw>
          </a:effectLst>
        </p:spPr>
        <p:txBody>
          <a:bodyPr wrap="square">
            <a:spAutoFit/>
          </a:bodyPr>
          <a:lstStyle/>
          <a:p>
            <a:pPr marL="0" lvl="3">
              <a:buClr>
                <a:schemeClr val="bg1"/>
              </a:buClr>
            </a:pPr>
            <a:r>
              <a:rPr lang="en-US" sz="1600" b="1" dirty="0">
                <a:solidFill>
                  <a:schemeClr val="bg1"/>
                </a:solidFill>
                <a:latin typeface="Century Gothic"/>
              </a:rPr>
              <a:t>Mental Health Campaigner of </a:t>
            </a:r>
          </a:p>
          <a:p>
            <a:pPr marL="0" lvl="3">
              <a:buClr>
                <a:schemeClr val="bg1"/>
              </a:buClr>
            </a:pPr>
            <a:r>
              <a:rPr lang="en-US" sz="1600" b="1" dirty="0">
                <a:solidFill>
                  <a:schemeClr val="bg1"/>
                </a:solidFill>
                <a:latin typeface="Century Gothic"/>
              </a:rPr>
              <a:t>the year 2023</a:t>
            </a:r>
          </a:p>
        </p:txBody>
      </p:sp>
      <p:sp>
        <p:nvSpPr>
          <p:cNvPr id="30" name="TextBox 29">
            <a:extLst>
              <a:ext uri="{FF2B5EF4-FFF2-40B4-BE49-F238E27FC236}">
                <a16:creationId xmlns:a16="http://schemas.microsoft.com/office/drawing/2014/main" id="{840D3A63-2484-2D0F-422D-EB98D2416DBF}"/>
              </a:ext>
            </a:extLst>
          </p:cNvPr>
          <p:cNvSpPr txBox="1"/>
          <p:nvPr/>
        </p:nvSpPr>
        <p:spPr>
          <a:xfrm>
            <a:off x="9793259" y="3310788"/>
            <a:ext cx="2082799" cy="646331"/>
          </a:xfrm>
          <a:prstGeom prst="rect">
            <a:avLst/>
          </a:prstGeom>
          <a:noFill/>
          <a:effectLst>
            <a:outerShdw blurRad="50800" dist="38100" dir="5400000" algn="t" rotWithShape="0">
              <a:prstClr val="black">
                <a:alpha val="40000"/>
              </a:prstClr>
            </a:outerShdw>
          </a:effectLst>
        </p:spPr>
        <p:txBody>
          <a:bodyPr wrap="square">
            <a:spAutoFit/>
          </a:bodyPr>
          <a:lstStyle/>
          <a:p>
            <a:pPr marL="0" lvl="3">
              <a:buClr>
                <a:schemeClr val="bg1"/>
              </a:buClr>
            </a:pPr>
            <a:r>
              <a:rPr lang="en-US" b="1" dirty="0">
                <a:solidFill>
                  <a:schemeClr val="bg1"/>
                </a:solidFill>
                <a:latin typeface="Century Gothic"/>
              </a:rPr>
              <a:t>Industry Influencer </a:t>
            </a:r>
            <a:r>
              <a:rPr lang="en-US" sz="1800" b="1" dirty="0">
                <a:solidFill>
                  <a:schemeClr val="bg1"/>
                </a:solidFill>
                <a:latin typeface="Century Gothic"/>
              </a:rPr>
              <a:t>2024</a:t>
            </a:r>
          </a:p>
        </p:txBody>
      </p:sp>
      <p:sp>
        <p:nvSpPr>
          <p:cNvPr id="31" name="TextBox 30">
            <a:extLst>
              <a:ext uri="{FF2B5EF4-FFF2-40B4-BE49-F238E27FC236}">
                <a16:creationId xmlns:a16="http://schemas.microsoft.com/office/drawing/2014/main" id="{81772E7B-9B6C-0C03-B550-7DF77A25CF41}"/>
              </a:ext>
            </a:extLst>
          </p:cNvPr>
          <p:cNvSpPr txBox="1"/>
          <p:nvPr/>
        </p:nvSpPr>
        <p:spPr>
          <a:xfrm>
            <a:off x="9757427" y="4451756"/>
            <a:ext cx="2082799" cy="830997"/>
          </a:xfrm>
          <a:prstGeom prst="rect">
            <a:avLst/>
          </a:prstGeom>
          <a:noFill/>
          <a:effectLst>
            <a:outerShdw blurRad="50800" dist="38100" dir="5400000" algn="t" rotWithShape="0">
              <a:prstClr val="black">
                <a:alpha val="40000"/>
              </a:prstClr>
            </a:outerShdw>
          </a:effectLst>
        </p:spPr>
        <p:txBody>
          <a:bodyPr wrap="square">
            <a:spAutoFit/>
          </a:bodyPr>
          <a:lstStyle/>
          <a:p>
            <a:pPr marL="0" lvl="3">
              <a:buClr>
                <a:schemeClr val="bg1"/>
              </a:buClr>
            </a:pPr>
            <a:r>
              <a:rPr lang="en-US" sz="1600" b="1" dirty="0">
                <a:solidFill>
                  <a:schemeClr val="bg1"/>
                </a:solidFill>
                <a:latin typeface="Century Gothic"/>
              </a:rPr>
              <a:t>HR Thought Leader &amp; HR Professional of the Year 2024</a:t>
            </a:r>
          </a:p>
        </p:txBody>
      </p:sp>
      <p:sp>
        <p:nvSpPr>
          <p:cNvPr id="32" name="TextBox 31">
            <a:extLst>
              <a:ext uri="{FF2B5EF4-FFF2-40B4-BE49-F238E27FC236}">
                <a16:creationId xmlns:a16="http://schemas.microsoft.com/office/drawing/2014/main" id="{8F173DE8-5643-531D-CC54-1DEA58664F80}"/>
              </a:ext>
            </a:extLst>
          </p:cNvPr>
          <p:cNvSpPr txBox="1"/>
          <p:nvPr/>
        </p:nvSpPr>
        <p:spPr>
          <a:xfrm>
            <a:off x="9754515" y="5649195"/>
            <a:ext cx="2082799" cy="830997"/>
          </a:xfrm>
          <a:prstGeom prst="rect">
            <a:avLst/>
          </a:prstGeom>
          <a:noFill/>
          <a:effectLst>
            <a:outerShdw blurRad="50800" dist="38100" dir="5400000" algn="t" rotWithShape="0">
              <a:prstClr val="black">
                <a:alpha val="40000"/>
              </a:prstClr>
            </a:outerShdw>
          </a:effectLst>
        </p:spPr>
        <p:txBody>
          <a:bodyPr wrap="square">
            <a:spAutoFit/>
          </a:bodyPr>
          <a:lstStyle/>
          <a:p>
            <a:pPr marL="0" lvl="3">
              <a:buClr>
                <a:schemeClr val="bg1"/>
              </a:buClr>
            </a:pPr>
            <a:r>
              <a:rPr lang="en-US" sz="1600" b="1" dirty="0">
                <a:solidFill>
                  <a:schemeClr val="bg1"/>
                </a:solidFill>
                <a:latin typeface="Century Gothic"/>
              </a:rPr>
              <a:t>Outstanding Contribution to </a:t>
            </a:r>
          </a:p>
          <a:p>
            <a:pPr marL="0" lvl="3">
              <a:buClr>
                <a:schemeClr val="bg1"/>
              </a:buClr>
            </a:pPr>
            <a:r>
              <a:rPr lang="en-US" sz="1600" b="1" dirty="0">
                <a:solidFill>
                  <a:schemeClr val="bg1"/>
                </a:solidFill>
                <a:latin typeface="Century Gothic"/>
              </a:rPr>
              <a:t>the Industry 2024</a:t>
            </a:r>
          </a:p>
        </p:txBody>
      </p:sp>
      <p:pic>
        <p:nvPicPr>
          <p:cNvPr id="33" name="Picture 18" descr="UK Business Awards">
            <a:extLst>
              <a:ext uri="{FF2B5EF4-FFF2-40B4-BE49-F238E27FC236}">
                <a16:creationId xmlns:a16="http://schemas.microsoft.com/office/drawing/2014/main" id="{56E3E726-04BA-4ABA-9BDE-1DB9981B247E}"/>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794000" y="2494816"/>
            <a:ext cx="1566134" cy="38631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23B2E15-BD90-769A-9E2B-00BA29684325}"/>
              </a:ext>
            </a:extLst>
          </p:cNvPr>
          <p:cNvSpPr txBox="1"/>
          <p:nvPr/>
        </p:nvSpPr>
        <p:spPr>
          <a:xfrm>
            <a:off x="9793259" y="2439970"/>
            <a:ext cx="2082799" cy="584775"/>
          </a:xfrm>
          <a:prstGeom prst="rect">
            <a:avLst/>
          </a:prstGeom>
          <a:noFill/>
          <a:effectLst>
            <a:outerShdw blurRad="50800" dist="38100" dir="5400000" algn="t" rotWithShape="0">
              <a:prstClr val="black">
                <a:alpha val="40000"/>
              </a:prstClr>
            </a:outerShdw>
          </a:effectLst>
        </p:spPr>
        <p:txBody>
          <a:bodyPr wrap="square">
            <a:spAutoFit/>
          </a:bodyPr>
          <a:lstStyle/>
          <a:p>
            <a:pPr marL="0" lvl="3">
              <a:buClr>
                <a:schemeClr val="bg1"/>
              </a:buClr>
            </a:pPr>
            <a:r>
              <a:rPr lang="en-US" sz="1600" b="1" dirty="0">
                <a:solidFill>
                  <a:schemeClr val="bg1"/>
                </a:solidFill>
                <a:latin typeface="Century Gothic"/>
              </a:rPr>
              <a:t>Employee Benefits Champion 2024</a:t>
            </a:r>
          </a:p>
        </p:txBody>
      </p:sp>
      <p:sp>
        <p:nvSpPr>
          <p:cNvPr id="35" name="Title 1">
            <a:extLst>
              <a:ext uri="{FF2B5EF4-FFF2-40B4-BE49-F238E27FC236}">
                <a16:creationId xmlns:a16="http://schemas.microsoft.com/office/drawing/2014/main" id="{5A73800F-0B45-958D-9BA7-410A3D1F348E}"/>
              </a:ext>
            </a:extLst>
          </p:cNvPr>
          <p:cNvSpPr>
            <a:spLocks noGrp="1"/>
          </p:cNvSpPr>
          <p:nvPr>
            <p:ph type="title"/>
          </p:nvPr>
        </p:nvSpPr>
        <p:spPr>
          <a:xfrm>
            <a:off x="295382" y="140636"/>
            <a:ext cx="7525475" cy="689253"/>
          </a:xfrm>
        </p:spPr>
        <p:txBody>
          <a:bodyPr/>
          <a:lstStyle/>
          <a:p>
            <a:r>
              <a:rPr lang="en-US" sz="2000" b="0" i="1" dirty="0">
                <a:solidFill>
                  <a:schemeClr val="bg1"/>
                </a:solidFill>
                <a:latin typeface="+mn-lt"/>
              </a:rPr>
              <a:t>“Your expertise and dedication are truly inspiring”</a:t>
            </a:r>
          </a:p>
        </p:txBody>
      </p:sp>
      <p:pic>
        <p:nvPicPr>
          <p:cNvPr id="36" name="Picture 20" descr="50 Most Funded Startups 2022 - Forbes Lists">
            <a:extLst>
              <a:ext uri="{FF2B5EF4-FFF2-40B4-BE49-F238E27FC236}">
                <a16:creationId xmlns:a16="http://schemas.microsoft.com/office/drawing/2014/main" id="{8C4655FE-321B-C83D-A8EA-5AFDD402D87D}"/>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55356" y="664122"/>
            <a:ext cx="1317272" cy="55926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22F06DE-47AF-E098-690F-766131E67D3B}"/>
              </a:ext>
            </a:extLst>
          </p:cNvPr>
          <p:cNvSpPr txBox="1"/>
          <p:nvPr/>
        </p:nvSpPr>
        <p:spPr>
          <a:xfrm>
            <a:off x="9754514" y="466257"/>
            <a:ext cx="2082799" cy="584775"/>
          </a:xfrm>
          <a:prstGeom prst="rect">
            <a:avLst/>
          </a:prstGeom>
          <a:noFill/>
          <a:effectLst>
            <a:outerShdw blurRad="50800" dist="38100" dir="5400000" algn="t" rotWithShape="0">
              <a:prstClr val="black">
                <a:alpha val="40000"/>
              </a:prstClr>
            </a:outerShdw>
          </a:effectLst>
        </p:spPr>
        <p:txBody>
          <a:bodyPr wrap="square">
            <a:spAutoFit/>
          </a:bodyPr>
          <a:lstStyle/>
          <a:p>
            <a:pPr marL="0" lvl="3">
              <a:buClr>
                <a:schemeClr val="bg1"/>
              </a:buClr>
            </a:pPr>
            <a:r>
              <a:rPr lang="en-US" sz="1600" b="1" dirty="0">
                <a:solidFill>
                  <a:schemeClr val="bg1"/>
                </a:solidFill>
                <a:latin typeface="Century Gothic"/>
              </a:rPr>
              <a:t>Author of the year 2024</a:t>
            </a:r>
          </a:p>
        </p:txBody>
      </p:sp>
    </p:spTree>
    <p:extLst>
      <p:ext uri="{BB962C8B-B14F-4D97-AF65-F5344CB8AC3E}">
        <p14:creationId xmlns:p14="http://schemas.microsoft.com/office/powerpoint/2010/main" val="996596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71D2-F3BC-D3D1-315B-174E65CBAC59}"/>
              </a:ext>
            </a:extLst>
          </p:cNvPr>
          <p:cNvSpPr>
            <a:spLocks noGrp="1"/>
          </p:cNvSpPr>
          <p:nvPr>
            <p:ph type="title"/>
          </p:nvPr>
        </p:nvSpPr>
        <p:spPr>
          <a:xfrm>
            <a:off x="294064" y="232592"/>
            <a:ext cx="11059736" cy="1002356"/>
          </a:xfrm>
        </p:spPr>
        <p:txBody>
          <a:bodyPr/>
          <a:lstStyle/>
          <a:p>
            <a:r>
              <a:rPr lang="en-GB" dirty="0">
                <a:latin typeface="+mj-lt"/>
              </a:rPr>
              <a:t>What does the latest research tell us?</a:t>
            </a:r>
          </a:p>
        </p:txBody>
      </p:sp>
      <p:sp>
        <p:nvSpPr>
          <p:cNvPr id="13" name="TextBox 12">
            <a:extLst>
              <a:ext uri="{FF2B5EF4-FFF2-40B4-BE49-F238E27FC236}">
                <a16:creationId xmlns:a16="http://schemas.microsoft.com/office/drawing/2014/main" id="{228BB61B-538D-1973-88F5-64F46B9A2332}"/>
              </a:ext>
            </a:extLst>
          </p:cNvPr>
          <p:cNvSpPr txBox="1"/>
          <p:nvPr/>
        </p:nvSpPr>
        <p:spPr>
          <a:xfrm>
            <a:off x="2970131" y="1482071"/>
            <a:ext cx="5263480" cy="4848225"/>
          </a:xfrm>
          <a:prstGeom prst="rect">
            <a:avLst/>
          </a:prstGeom>
          <a:noFill/>
        </p:spPr>
        <p:txBody>
          <a:bodyPr wrap="square">
            <a:noAutofit/>
          </a:bodyPr>
          <a:lstStyle/>
          <a:p>
            <a:pPr lvl="0"/>
            <a:r>
              <a:rPr lang="en-GB" sz="2400" dirty="0">
                <a:effectLst/>
                <a:latin typeface="+mj-lt"/>
                <a:ea typeface="Times New Roman" panose="02020603050405020304" pitchFamily="18" charset="0"/>
              </a:rPr>
              <a:t>Wellbeing acts like a shield during times of crisis.</a:t>
            </a:r>
          </a:p>
          <a:p>
            <a:pPr lvl="0"/>
            <a:endParaRPr lang="en-GB" sz="2400" b="1" dirty="0">
              <a:latin typeface="+mj-lt"/>
              <a:ea typeface="Times New Roman" panose="02020603050405020304" pitchFamily="18" charset="0"/>
            </a:endParaRPr>
          </a:p>
          <a:p>
            <a:pPr lvl="0"/>
            <a:r>
              <a:rPr lang="en-GB" sz="2400" dirty="0">
                <a:effectLst/>
                <a:latin typeface="+mj-lt"/>
                <a:ea typeface="Times New Roman" panose="02020603050405020304" pitchFamily="18" charset="0"/>
              </a:rPr>
              <a:t>Low wellbeing has a detrimental impact on successful mergers.</a:t>
            </a:r>
          </a:p>
          <a:p>
            <a:pPr lvl="0"/>
            <a:endParaRPr lang="en-GB" sz="1600" b="1" dirty="0">
              <a:latin typeface="+mj-lt"/>
              <a:ea typeface="Times New Roman" panose="02020603050405020304" pitchFamily="18" charset="0"/>
            </a:endParaRPr>
          </a:p>
          <a:p>
            <a:pPr lvl="0"/>
            <a:endParaRPr lang="en-GB" sz="2400" b="1" dirty="0">
              <a:latin typeface="+mj-lt"/>
              <a:ea typeface="Times New Roman" panose="02020603050405020304" pitchFamily="18" charset="0"/>
            </a:endParaRPr>
          </a:p>
          <a:p>
            <a:pPr lvl="0"/>
            <a:r>
              <a:rPr lang="en-GB" sz="2400" dirty="0">
                <a:latin typeface="+mj-lt"/>
                <a:ea typeface="Times New Roman" panose="02020603050405020304" pitchFamily="18" charset="0"/>
              </a:rPr>
              <a:t>Employee wellbeing buffered against the impact of the 2008 crash.</a:t>
            </a:r>
            <a:br>
              <a:rPr lang="en-GB" sz="2400" dirty="0">
                <a:latin typeface="+mj-lt"/>
                <a:ea typeface="Times New Roman" panose="02020603050405020304" pitchFamily="18" charset="0"/>
              </a:rPr>
            </a:br>
            <a:endParaRPr lang="en-GB" sz="2400" dirty="0">
              <a:effectLst/>
              <a:latin typeface="+mj-lt"/>
              <a:ea typeface="Times New Roman" panose="02020603050405020304" pitchFamily="18" charset="0"/>
            </a:endParaRPr>
          </a:p>
          <a:p>
            <a:pPr lvl="0"/>
            <a:r>
              <a:rPr lang="en-GB" sz="2400" dirty="0">
                <a:latin typeface="+mj-lt"/>
                <a:ea typeface="Times New Roman" panose="02020603050405020304" pitchFamily="18" charset="0"/>
              </a:rPr>
              <a:t>Employers with high employee wellbeing maintain performance in economic downturns.</a:t>
            </a:r>
            <a:endParaRPr lang="en-GB" sz="2800" dirty="0">
              <a:effectLst/>
              <a:latin typeface="+mj-lt"/>
              <a:ea typeface="Times New Roman" panose="02020603050405020304" pitchFamily="18" charset="0"/>
            </a:endParaRPr>
          </a:p>
        </p:txBody>
      </p:sp>
      <p:pic>
        <p:nvPicPr>
          <p:cNvPr id="14" name="Picture 4" descr="The University of Dundee has joined the Frontiers – JISC national open  access deal.">
            <a:extLst>
              <a:ext uri="{FF2B5EF4-FFF2-40B4-BE49-F238E27FC236}">
                <a16:creationId xmlns:a16="http://schemas.microsoft.com/office/drawing/2014/main" id="{EDEBEA9B-AC26-9FDA-7828-F158DE8F3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898" y="1622121"/>
            <a:ext cx="1723109" cy="5847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e Da Vinci Institute">
            <a:extLst>
              <a:ext uri="{FF2B5EF4-FFF2-40B4-BE49-F238E27FC236}">
                <a16:creationId xmlns:a16="http://schemas.microsoft.com/office/drawing/2014/main" id="{A0BF5BAD-D182-F66E-2915-239BD844C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44" y="2773720"/>
            <a:ext cx="1774463" cy="6002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what-works-wellbeing-logo - Mime">
            <a:extLst>
              <a:ext uri="{FF2B5EF4-FFF2-40B4-BE49-F238E27FC236}">
                <a16:creationId xmlns:a16="http://schemas.microsoft.com/office/drawing/2014/main" id="{AC711CF4-AFD3-E1A2-3C4A-D06C23285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44" y="3939562"/>
            <a:ext cx="1815308" cy="584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risr/advance Sign-in">
            <a:extLst>
              <a:ext uri="{FF2B5EF4-FFF2-40B4-BE49-F238E27FC236}">
                <a16:creationId xmlns:a16="http://schemas.microsoft.com/office/drawing/2014/main" id="{0BCBD7CC-E333-D4B3-1901-3F189316E0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239"/>
          <a:stretch/>
        </p:blipFill>
        <p:spPr bwMode="auto">
          <a:xfrm>
            <a:off x="569858" y="5096606"/>
            <a:ext cx="1889833" cy="12336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erson and person looking at a tablet&#10;&#10;AI-generated content may be incorrect.">
            <a:extLst>
              <a:ext uri="{FF2B5EF4-FFF2-40B4-BE49-F238E27FC236}">
                <a16:creationId xmlns:a16="http://schemas.microsoft.com/office/drawing/2014/main" id="{83D45D0C-462B-F655-BF13-D9F554CFE5F6}"/>
              </a:ext>
            </a:extLst>
          </p:cNvPr>
          <p:cNvPicPr>
            <a:picLocks noChangeAspect="1"/>
          </p:cNvPicPr>
          <p:nvPr/>
        </p:nvPicPr>
        <p:blipFill>
          <a:blip r:embed="rId6"/>
          <a:stretch>
            <a:fillRect/>
          </a:stretch>
        </p:blipFill>
        <p:spPr>
          <a:xfrm>
            <a:off x="8458599" y="1398277"/>
            <a:ext cx="3507886" cy="5261829"/>
          </a:xfrm>
          <a:prstGeom prst="rect">
            <a:avLst/>
          </a:prstGeom>
        </p:spPr>
      </p:pic>
    </p:spTree>
    <p:extLst>
      <p:ext uri="{BB962C8B-B14F-4D97-AF65-F5344CB8AC3E}">
        <p14:creationId xmlns:p14="http://schemas.microsoft.com/office/powerpoint/2010/main" val="2235032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EF6F3-8270-8607-BE9B-8855A065A8C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63923FB-96FB-1C71-2FB4-28DC67835E67}"/>
              </a:ext>
            </a:extLst>
          </p:cNvPr>
          <p:cNvSpPr txBox="1"/>
          <p:nvPr/>
        </p:nvSpPr>
        <p:spPr>
          <a:xfrm>
            <a:off x="209003" y="198621"/>
            <a:ext cx="7127461" cy="4848225"/>
          </a:xfrm>
          <a:prstGeom prst="rect">
            <a:avLst/>
          </a:prstGeom>
          <a:noFill/>
        </p:spPr>
        <p:txBody>
          <a:bodyPr wrap="square">
            <a:noAutofit/>
          </a:bodyPr>
          <a:lstStyle/>
          <a:p>
            <a:pPr lvl="0"/>
            <a:endParaRPr lang="en-GB" sz="2400" b="1" dirty="0">
              <a:latin typeface="+mj-lt"/>
              <a:ea typeface="Times New Roman" panose="02020603050405020304" pitchFamily="18" charset="0"/>
            </a:endParaRPr>
          </a:p>
          <a:p>
            <a:pPr marL="457200" indent="-457200">
              <a:buFont typeface="+mj-lt"/>
              <a:buAutoNum type="arabicPeriod"/>
            </a:pPr>
            <a:r>
              <a:rPr lang="en-GB" sz="2400" dirty="0">
                <a:solidFill>
                  <a:srgbClr val="E5554F"/>
                </a:solidFill>
                <a:latin typeface="+mj-lt"/>
              </a:rPr>
              <a:t>Employee Discount Schemes: </a:t>
            </a:r>
            <a:r>
              <a:rPr lang="en-GB" sz="2400" dirty="0">
                <a:latin typeface="+mj-lt"/>
              </a:rPr>
              <a:t>Make net pay go further and enable employees to build savings buffers without decreasing spending or increasing income.</a:t>
            </a:r>
          </a:p>
          <a:p>
            <a:pPr marL="457200" indent="-457200">
              <a:buFont typeface="+mj-lt"/>
              <a:buAutoNum type="arabicPeriod"/>
            </a:pPr>
            <a:endParaRPr lang="en-GB" sz="2400" dirty="0">
              <a:latin typeface="+mj-lt"/>
            </a:endParaRPr>
          </a:p>
          <a:p>
            <a:pPr marL="457200" indent="-457200">
              <a:buFont typeface="+mj-lt"/>
              <a:buAutoNum type="arabicPeriod"/>
            </a:pPr>
            <a:r>
              <a:rPr lang="en-GB" sz="2400" dirty="0">
                <a:solidFill>
                  <a:srgbClr val="E5554F"/>
                </a:solidFill>
                <a:latin typeface="+mj-lt"/>
              </a:rPr>
              <a:t>Workplace or Payroll Savings: </a:t>
            </a:r>
            <a:r>
              <a:rPr lang="en-GB" sz="2400" dirty="0">
                <a:latin typeface="+mj-lt"/>
              </a:rPr>
              <a:t>Remove points of friction to build savings more easily.</a:t>
            </a:r>
          </a:p>
          <a:p>
            <a:pPr marL="457200" indent="-457200">
              <a:buFont typeface="+mj-lt"/>
              <a:buAutoNum type="arabicPeriod"/>
            </a:pPr>
            <a:endParaRPr lang="en-GB" sz="2400" dirty="0">
              <a:latin typeface="+mj-lt"/>
            </a:endParaRPr>
          </a:p>
          <a:p>
            <a:pPr marL="457200" indent="-457200">
              <a:buFont typeface="+mj-lt"/>
              <a:buAutoNum type="arabicPeriod"/>
            </a:pPr>
            <a:r>
              <a:rPr lang="en-GB" sz="2400" dirty="0">
                <a:solidFill>
                  <a:srgbClr val="E5554F"/>
                </a:solidFill>
                <a:latin typeface="+mj-lt"/>
              </a:rPr>
              <a:t>Financial Education: </a:t>
            </a:r>
            <a:r>
              <a:rPr lang="en-GB" sz="2400" dirty="0">
                <a:latin typeface="+mj-lt"/>
              </a:rPr>
              <a:t>Empower employees to make more confident and informed decisions. </a:t>
            </a:r>
          </a:p>
          <a:p>
            <a:pPr marL="457200" indent="-457200">
              <a:buFont typeface="+mj-lt"/>
              <a:buAutoNum type="arabicPeriod"/>
            </a:pPr>
            <a:endParaRPr lang="en-GB" sz="2400" dirty="0">
              <a:latin typeface="+mj-lt"/>
            </a:endParaRPr>
          </a:p>
          <a:p>
            <a:pPr marL="457200" indent="-457200">
              <a:buFont typeface="+mj-lt"/>
              <a:buAutoNum type="arabicPeriod"/>
            </a:pPr>
            <a:r>
              <a:rPr lang="en-GB" sz="2400" dirty="0">
                <a:solidFill>
                  <a:srgbClr val="E5554F"/>
                </a:solidFill>
                <a:latin typeface="+mj-lt"/>
              </a:rPr>
              <a:t>Early Wage Access: </a:t>
            </a:r>
            <a:r>
              <a:rPr lang="en-GB" sz="2400" dirty="0">
                <a:latin typeface="+mj-lt"/>
              </a:rPr>
              <a:t>Buffers against unexpected expenses. Acts like a safety net. </a:t>
            </a:r>
          </a:p>
        </p:txBody>
      </p:sp>
      <p:pic>
        <p:nvPicPr>
          <p:cNvPr id="19" name="Picture 18" descr="A person and person looking at a tablet&#10;&#10;AI-generated content may be incorrect.">
            <a:extLst>
              <a:ext uri="{FF2B5EF4-FFF2-40B4-BE49-F238E27FC236}">
                <a16:creationId xmlns:a16="http://schemas.microsoft.com/office/drawing/2014/main" id="{3CCDEF01-3476-73FC-4904-5988872CF60A}"/>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2350336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055BE-FE76-2DBB-A3BE-1875E4F60BB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E6C32DF-F24F-F505-CAD0-9652CC78926C}"/>
              </a:ext>
            </a:extLst>
          </p:cNvPr>
          <p:cNvSpPr txBox="1"/>
          <p:nvPr/>
        </p:nvSpPr>
        <p:spPr>
          <a:xfrm>
            <a:off x="1403879" y="1659285"/>
            <a:ext cx="9384242" cy="3539430"/>
          </a:xfrm>
          <a:prstGeom prst="rect">
            <a:avLst/>
          </a:prstGeom>
          <a:noFill/>
        </p:spPr>
        <p:txBody>
          <a:bodyPr wrap="square">
            <a:spAutoFit/>
          </a:bodyPr>
          <a:lstStyle/>
          <a:p>
            <a:pPr algn="ctr"/>
            <a:r>
              <a:rPr lang="en-GB" sz="3200" b="1" i="0" u="none" strike="noStrike" dirty="0">
                <a:solidFill>
                  <a:srgbClr val="212529"/>
                </a:solidFill>
                <a:effectLst/>
                <a:latin typeface="+mj-lt"/>
              </a:rPr>
              <a:t>When the workplace supports the financial wellbeing of its people, across all industries and all major definitions of success, the organisation improves.</a:t>
            </a:r>
          </a:p>
          <a:p>
            <a:pPr algn="ctr"/>
            <a:endParaRPr lang="en-GB" sz="3200" b="1" dirty="0">
              <a:solidFill>
                <a:srgbClr val="212529"/>
              </a:solidFill>
              <a:latin typeface="+mj-lt"/>
            </a:endParaRPr>
          </a:p>
          <a:p>
            <a:pPr algn="ctr"/>
            <a:r>
              <a:rPr lang="en-GB" sz="3200" b="1" dirty="0">
                <a:solidFill>
                  <a:srgbClr val="E5554F"/>
                </a:solidFill>
                <a:latin typeface="+mj-lt"/>
              </a:rPr>
              <a:t>Financial wellbeing drives creates and sustains higher performing teams</a:t>
            </a:r>
            <a:r>
              <a:rPr lang="en-GB" sz="3200" b="1" dirty="0">
                <a:solidFill>
                  <a:srgbClr val="212529"/>
                </a:solidFill>
                <a:latin typeface="+mj-lt"/>
              </a:rPr>
              <a:t>.</a:t>
            </a:r>
            <a:endParaRPr lang="en-GB" sz="3200" dirty="0"/>
          </a:p>
        </p:txBody>
      </p:sp>
    </p:spTree>
    <p:extLst>
      <p:ext uri="{BB962C8B-B14F-4D97-AF65-F5344CB8AC3E}">
        <p14:creationId xmlns:p14="http://schemas.microsoft.com/office/powerpoint/2010/main" val="202591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94421F8-970C-FEC4-EE97-CA9266869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0396" y="412750"/>
            <a:ext cx="7708900" cy="6032500"/>
          </a:xfrm>
          <a:prstGeom prst="rect">
            <a:avLst/>
          </a:prstGeom>
        </p:spPr>
      </p:pic>
      <p:pic>
        <p:nvPicPr>
          <p:cNvPr id="10" name="Picture 2" descr="McKinsey &amp; Company - Advertising Association">
            <a:extLst>
              <a:ext uri="{FF2B5EF4-FFF2-40B4-BE49-F238E27FC236}">
                <a16:creationId xmlns:a16="http://schemas.microsoft.com/office/drawing/2014/main" id="{C4A45DB3-157F-ECBC-2C6D-4ACC197B2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2547" y="5946191"/>
            <a:ext cx="1609057" cy="49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977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D233C-23CD-1D41-A88B-EB2CCB9A860B}"/>
              </a:ext>
            </a:extLst>
          </p:cNvPr>
          <p:cNvSpPr>
            <a:spLocks noGrp="1"/>
          </p:cNvSpPr>
          <p:nvPr>
            <p:ph type="title"/>
          </p:nvPr>
        </p:nvSpPr>
        <p:spPr/>
        <p:txBody>
          <a:bodyPr/>
          <a:lstStyle/>
          <a:p>
            <a:r>
              <a:rPr lang="en-GB" sz="4300" dirty="0"/>
              <a:t>Financial wellbeing is core to overall wellbeing</a:t>
            </a:r>
            <a:r>
              <a:rPr lang="en-GB" sz="4300" dirty="0">
                <a:solidFill>
                  <a:schemeClr val="accent4"/>
                </a:solidFill>
              </a:rPr>
              <a:t>.</a:t>
            </a:r>
          </a:p>
        </p:txBody>
      </p:sp>
      <p:sp>
        <p:nvSpPr>
          <p:cNvPr id="5" name="Subtitle 4">
            <a:extLst>
              <a:ext uri="{FF2B5EF4-FFF2-40B4-BE49-F238E27FC236}">
                <a16:creationId xmlns:a16="http://schemas.microsoft.com/office/drawing/2014/main" id="{8EDBDB1F-3766-C349-BF45-2174508EE4C4}"/>
              </a:ext>
            </a:extLst>
          </p:cNvPr>
          <p:cNvSpPr>
            <a:spLocks noGrp="1"/>
          </p:cNvSpPr>
          <p:nvPr>
            <p:ph type="subTitle" idx="1"/>
          </p:nvPr>
        </p:nvSpPr>
        <p:spPr/>
        <p:txBody>
          <a:bodyPr/>
          <a:lstStyle/>
          <a:p>
            <a:r>
              <a:rPr lang="en-GB" dirty="0"/>
              <a:t>Financial wellbeing has a direct impact on each pillar of wellbeing.</a:t>
            </a:r>
          </a:p>
          <a:p>
            <a:endParaRPr lang="en-GB" dirty="0"/>
          </a:p>
        </p:txBody>
      </p:sp>
    </p:spTree>
    <p:extLst>
      <p:ext uri="{BB962C8B-B14F-4D97-AF65-F5344CB8AC3E}">
        <p14:creationId xmlns:p14="http://schemas.microsoft.com/office/powerpoint/2010/main" val="1121166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839B4-5BF8-2742-1E3C-55698C00E3DD}"/>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D0020C4-7C39-6C58-39D9-34EF6ADB3922}"/>
              </a:ext>
            </a:extLst>
          </p:cNvPr>
          <p:cNvSpPr txBox="1"/>
          <p:nvPr/>
        </p:nvSpPr>
        <p:spPr>
          <a:xfrm>
            <a:off x="294064" y="1644649"/>
            <a:ext cx="6818842" cy="4848225"/>
          </a:xfrm>
          <a:prstGeom prst="rect">
            <a:avLst/>
          </a:prstGeom>
          <a:noFill/>
        </p:spPr>
        <p:txBody>
          <a:bodyPr wrap="square">
            <a:noAutofit/>
          </a:bodyPr>
          <a:lstStyle/>
          <a:p>
            <a:pPr lvl="0"/>
            <a:endParaRPr lang="en-GB" sz="2400" b="1" dirty="0">
              <a:latin typeface="+mj-lt"/>
              <a:ea typeface="Times New Roman" panose="02020603050405020304" pitchFamily="18" charset="0"/>
            </a:endParaRPr>
          </a:p>
          <a:p>
            <a:pPr marL="342900" indent="-342900">
              <a:buFont typeface="Arial" panose="020B0604020202020204" pitchFamily="34" charset="0"/>
              <a:buChar char="•"/>
            </a:pPr>
            <a:r>
              <a:rPr lang="en-GB" sz="2400" dirty="0">
                <a:latin typeface="+mj-lt"/>
              </a:rPr>
              <a:t>Across ALL income levels, there is a </a:t>
            </a:r>
            <a:r>
              <a:rPr lang="en-GB" sz="2400" dirty="0">
                <a:solidFill>
                  <a:srgbClr val="E5554F"/>
                </a:solidFill>
                <a:latin typeface="+mj-lt"/>
              </a:rPr>
              <a:t>correlation between savings accounts and overall wellbeing</a:t>
            </a:r>
            <a:r>
              <a:rPr lang="en-GB" sz="2400" dirty="0">
                <a:latin typeface="+mj-lt"/>
              </a:rPr>
              <a:t>. </a:t>
            </a:r>
          </a:p>
          <a:p>
            <a:pPr marL="342900" indent="-342900">
              <a:buFont typeface="Arial" panose="020B0604020202020204" pitchFamily="34" charset="0"/>
              <a:buChar char="•"/>
            </a:pPr>
            <a:endParaRPr lang="en-GB" sz="2400" dirty="0">
              <a:latin typeface="+mj-lt"/>
            </a:endParaRPr>
          </a:p>
          <a:p>
            <a:pPr marL="342900" indent="-342900">
              <a:buFont typeface="Arial" panose="020B0604020202020204" pitchFamily="34" charset="0"/>
              <a:buChar char="•"/>
            </a:pPr>
            <a:r>
              <a:rPr lang="en-GB" sz="2400" dirty="0">
                <a:latin typeface="+mj-lt"/>
              </a:rPr>
              <a:t>Employees with savings report </a:t>
            </a:r>
            <a:r>
              <a:rPr lang="en-GB" sz="2400" dirty="0">
                <a:solidFill>
                  <a:srgbClr val="E5554F"/>
                </a:solidFill>
                <a:latin typeface="+mj-lt"/>
              </a:rPr>
              <a:t>better home lives, higher quality sleep and less anxiety</a:t>
            </a:r>
            <a:r>
              <a:rPr lang="en-GB" sz="2400" dirty="0">
                <a:latin typeface="+mj-lt"/>
              </a:rPr>
              <a:t>. </a:t>
            </a:r>
          </a:p>
          <a:p>
            <a:pPr marL="342900" indent="-342900">
              <a:buFont typeface="Arial" panose="020B0604020202020204" pitchFamily="34" charset="0"/>
              <a:buChar char="•"/>
            </a:pPr>
            <a:endParaRPr lang="en-GB" sz="2400" dirty="0">
              <a:latin typeface="+mj-lt"/>
            </a:endParaRPr>
          </a:p>
          <a:p>
            <a:pPr marL="342900" indent="-342900">
              <a:buFont typeface="Arial" panose="020B0604020202020204" pitchFamily="34" charset="0"/>
              <a:buChar char="•"/>
            </a:pPr>
            <a:r>
              <a:rPr lang="en-GB" sz="2400" dirty="0">
                <a:latin typeface="+mj-lt"/>
              </a:rPr>
              <a:t>Those with less than £1,000 in savings are almost </a:t>
            </a:r>
            <a:r>
              <a:rPr lang="en-GB" sz="2400" dirty="0">
                <a:solidFill>
                  <a:srgbClr val="E5554F"/>
                </a:solidFill>
                <a:latin typeface="+mj-lt"/>
              </a:rPr>
              <a:t>three times more likely to report poor mental health </a:t>
            </a:r>
            <a:r>
              <a:rPr lang="en-GB" sz="2400" dirty="0">
                <a:latin typeface="+mj-lt"/>
              </a:rPr>
              <a:t>than those with more than £1,000</a:t>
            </a:r>
          </a:p>
        </p:txBody>
      </p:sp>
      <p:pic>
        <p:nvPicPr>
          <p:cNvPr id="19" name="Picture 18" descr="A person and person looking at a tablet&#10;&#10;AI-generated content may be incorrect.">
            <a:extLst>
              <a:ext uri="{FF2B5EF4-FFF2-40B4-BE49-F238E27FC236}">
                <a16:creationId xmlns:a16="http://schemas.microsoft.com/office/drawing/2014/main" id="{4ED4BCF5-95A1-E4E6-B067-D4E9367E68F9}"/>
              </a:ext>
            </a:extLst>
          </p:cNvPr>
          <p:cNvPicPr>
            <a:picLocks noChangeAspect="1"/>
          </p:cNvPicPr>
          <p:nvPr/>
        </p:nvPicPr>
        <p:blipFill>
          <a:blip r:embed="rId3"/>
          <a:stretch>
            <a:fillRect/>
          </a:stretch>
        </p:blipFill>
        <p:spPr>
          <a:xfrm>
            <a:off x="7620000" y="0"/>
            <a:ext cx="4572000" cy="6858000"/>
          </a:xfrm>
          <a:prstGeom prst="rect">
            <a:avLst/>
          </a:prstGeom>
        </p:spPr>
      </p:pic>
      <p:sp>
        <p:nvSpPr>
          <p:cNvPr id="5" name="Title 1">
            <a:extLst>
              <a:ext uri="{FF2B5EF4-FFF2-40B4-BE49-F238E27FC236}">
                <a16:creationId xmlns:a16="http://schemas.microsoft.com/office/drawing/2014/main" id="{F8DF8F70-B6A2-AB10-B40B-33B2931C240A}"/>
              </a:ext>
            </a:extLst>
          </p:cNvPr>
          <p:cNvSpPr>
            <a:spLocks noGrp="1"/>
          </p:cNvSpPr>
          <p:nvPr>
            <p:ph type="title"/>
          </p:nvPr>
        </p:nvSpPr>
        <p:spPr>
          <a:xfrm>
            <a:off x="294064" y="365126"/>
            <a:ext cx="11059736" cy="1002356"/>
          </a:xfrm>
        </p:spPr>
        <p:txBody>
          <a:bodyPr>
            <a:normAutofit fontScale="90000"/>
          </a:bodyPr>
          <a:lstStyle/>
          <a:p>
            <a:r>
              <a:rPr lang="en-GB" dirty="0">
                <a:latin typeface="+mj-lt"/>
              </a:rPr>
              <a:t>Financial wellbeing is core to </a:t>
            </a:r>
            <a:br>
              <a:rPr lang="en-GB" dirty="0">
                <a:latin typeface="+mj-lt"/>
              </a:rPr>
            </a:br>
            <a:r>
              <a:rPr lang="en-GB" dirty="0">
                <a:latin typeface="+mj-lt"/>
              </a:rPr>
              <a:t>overall wellbeing</a:t>
            </a:r>
          </a:p>
        </p:txBody>
      </p:sp>
    </p:spTree>
    <p:extLst>
      <p:ext uri="{BB962C8B-B14F-4D97-AF65-F5344CB8AC3E}">
        <p14:creationId xmlns:p14="http://schemas.microsoft.com/office/powerpoint/2010/main" val="13707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F3A06-B461-4F42-7D71-47D5057EC08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0853D32-EE86-D7FE-F61C-96BE5BDCF6B2}"/>
              </a:ext>
            </a:extLst>
          </p:cNvPr>
          <p:cNvSpPr>
            <a:spLocks noGrp="1"/>
          </p:cNvSpPr>
          <p:nvPr>
            <p:ph type="title"/>
          </p:nvPr>
        </p:nvSpPr>
        <p:spPr>
          <a:xfrm>
            <a:off x="294064" y="365126"/>
            <a:ext cx="11059736" cy="1002356"/>
          </a:xfrm>
        </p:spPr>
        <p:txBody>
          <a:bodyPr>
            <a:normAutofit fontScale="90000"/>
          </a:bodyPr>
          <a:lstStyle/>
          <a:p>
            <a:r>
              <a:rPr lang="en-GB" dirty="0">
                <a:latin typeface="+mj-lt"/>
              </a:rPr>
              <a:t>Financial wellbeing is core to </a:t>
            </a:r>
            <a:br>
              <a:rPr lang="en-GB" dirty="0">
                <a:latin typeface="+mj-lt"/>
              </a:rPr>
            </a:br>
            <a:r>
              <a:rPr lang="en-GB" dirty="0">
                <a:latin typeface="+mj-lt"/>
              </a:rPr>
              <a:t>overall wellbeing</a:t>
            </a:r>
          </a:p>
        </p:txBody>
      </p:sp>
      <p:sp>
        <p:nvSpPr>
          <p:cNvPr id="3" name="TextBox 2">
            <a:extLst>
              <a:ext uri="{FF2B5EF4-FFF2-40B4-BE49-F238E27FC236}">
                <a16:creationId xmlns:a16="http://schemas.microsoft.com/office/drawing/2014/main" id="{F99F9D62-9A3E-8640-786E-121485902E1F}"/>
              </a:ext>
            </a:extLst>
          </p:cNvPr>
          <p:cNvSpPr txBox="1"/>
          <p:nvPr/>
        </p:nvSpPr>
        <p:spPr>
          <a:xfrm>
            <a:off x="524933" y="2323869"/>
            <a:ext cx="6908799" cy="3341941"/>
          </a:xfrm>
          <a:prstGeom prst="rect">
            <a:avLst/>
          </a:prstGeom>
          <a:noFill/>
        </p:spPr>
        <p:txBody>
          <a:bodyPr wrap="square">
            <a:spAutoFit/>
          </a:bodyPr>
          <a:lstStyle/>
          <a:p>
            <a:pPr algn="l" rtl="0">
              <a:spcBef>
                <a:spcPts val="1500"/>
              </a:spcBef>
              <a:spcAft>
                <a:spcPts val="750"/>
              </a:spcAft>
            </a:pPr>
            <a:r>
              <a:rPr lang="en-GB" sz="3200" b="1" i="0" u="none" strike="noStrike" dirty="0">
                <a:solidFill>
                  <a:srgbClr val="F84647"/>
                </a:solidFill>
                <a:effectLst/>
                <a:latin typeface="+mj-lt"/>
              </a:rPr>
              <a:t>There is a cyclical relationship between money and mental health </a:t>
            </a:r>
          </a:p>
          <a:p>
            <a:pPr algn="l" rtl="0">
              <a:spcBef>
                <a:spcPts val="1500"/>
              </a:spcBef>
              <a:spcAft>
                <a:spcPts val="750"/>
              </a:spcAft>
            </a:pPr>
            <a:r>
              <a:rPr lang="en-GB" sz="3200" b="1" i="0" u="none" strike="noStrike" dirty="0">
                <a:solidFill>
                  <a:srgbClr val="000032"/>
                </a:solidFill>
                <a:effectLst/>
                <a:latin typeface="+mj-lt"/>
              </a:rPr>
              <a:t>Employees with money worries are 50% more likely to report signs of poor mental health that affect performance at work</a:t>
            </a:r>
            <a:endParaRPr lang="en-GB" sz="3200" b="0" i="0" u="none" strike="noStrike" dirty="0">
              <a:solidFill>
                <a:srgbClr val="000032"/>
              </a:solidFill>
              <a:effectLst/>
              <a:latin typeface="+mj-lt"/>
            </a:endParaRPr>
          </a:p>
        </p:txBody>
      </p:sp>
      <p:pic>
        <p:nvPicPr>
          <p:cNvPr id="6" name="Picture 5" descr="A person sitting on a couch with his hand on his face&#10;&#10;AI-generated content may be incorrect.">
            <a:extLst>
              <a:ext uri="{FF2B5EF4-FFF2-40B4-BE49-F238E27FC236}">
                <a16:creationId xmlns:a16="http://schemas.microsoft.com/office/drawing/2014/main" id="{F0942B0D-DD8E-1A31-B8C0-B7DE8D9A8D27}"/>
              </a:ext>
            </a:extLst>
          </p:cNvPr>
          <p:cNvPicPr>
            <a:picLocks noChangeAspect="1"/>
          </p:cNvPicPr>
          <p:nvPr/>
        </p:nvPicPr>
        <p:blipFill>
          <a:blip r:embed="rId3"/>
          <a:srcRect l="32906" r="25690"/>
          <a:stretch>
            <a:fillRect/>
          </a:stretch>
        </p:blipFill>
        <p:spPr>
          <a:xfrm>
            <a:off x="7928565" y="0"/>
            <a:ext cx="4263435" cy="6858000"/>
          </a:xfrm>
          <a:prstGeom prst="rect">
            <a:avLst/>
          </a:prstGeom>
        </p:spPr>
      </p:pic>
    </p:spTree>
    <p:extLst>
      <p:ext uri="{BB962C8B-B14F-4D97-AF65-F5344CB8AC3E}">
        <p14:creationId xmlns:p14="http://schemas.microsoft.com/office/powerpoint/2010/main" val="3360762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A0BFA-4312-18DE-0E19-EE467754BAD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C27A326-5852-E8D0-10E8-9C1823BBBC7B}"/>
              </a:ext>
            </a:extLst>
          </p:cNvPr>
          <p:cNvSpPr>
            <a:spLocks noGrp="1"/>
          </p:cNvSpPr>
          <p:nvPr>
            <p:ph type="title"/>
          </p:nvPr>
        </p:nvSpPr>
        <p:spPr>
          <a:xfrm>
            <a:off x="6519333" y="3260725"/>
            <a:ext cx="5106534" cy="1002356"/>
          </a:xfrm>
        </p:spPr>
        <p:txBody>
          <a:bodyPr>
            <a:normAutofit fontScale="90000"/>
          </a:bodyPr>
          <a:lstStyle/>
          <a:p>
            <a:r>
              <a:rPr lang="en-GB" sz="4000" b="1" dirty="0"/>
              <a:t>Each incremental increase in financial concern equates to an additional </a:t>
            </a:r>
            <a:r>
              <a:rPr lang="en-GB" sz="4000" b="1" dirty="0">
                <a:solidFill>
                  <a:srgbClr val="F84647"/>
                </a:solidFill>
              </a:rPr>
              <a:t>eight preventable driving accidents</a:t>
            </a:r>
            <a:r>
              <a:rPr lang="en-GB" sz="4000" b="1" dirty="0"/>
              <a:t>.</a:t>
            </a:r>
            <a:br>
              <a:rPr lang="en-GB" b="1" dirty="0"/>
            </a:br>
            <a:br>
              <a:rPr lang="en-GB" b="1" dirty="0"/>
            </a:br>
            <a:r>
              <a:rPr lang="en-GB" sz="2700" dirty="0">
                <a:solidFill>
                  <a:srgbClr val="29B3B7"/>
                </a:solidFill>
              </a:rPr>
              <a:t>(those in which the driver was deemed to be at fault)</a:t>
            </a:r>
            <a:endParaRPr lang="en-GB" dirty="0">
              <a:solidFill>
                <a:srgbClr val="29B3B7"/>
              </a:solidFill>
              <a:latin typeface="Overpass ExtraBold" panose="00000900000000000000" pitchFamily="2" charset="0"/>
            </a:endParaRPr>
          </a:p>
        </p:txBody>
      </p:sp>
      <p:pic>
        <p:nvPicPr>
          <p:cNvPr id="4" name="Picture 3" descr="A truck driving on the road&#10;&#10;AI-generated content may be incorrect.">
            <a:extLst>
              <a:ext uri="{FF2B5EF4-FFF2-40B4-BE49-F238E27FC236}">
                <a16:creationId xmlns:a16="http://schemas.microsoft.com/office/drawing/2014/main" id="{D87C6965-2183-5D9E-C276-C19F85B8CBF5}"/>
              </a:ext>
            </a:extLst>
          </p:cNvPr>
          <p:cNvPicPr>
            <a:picLocks noChangeAspect="1"/>
          </p:cNvPicPr>
          <p:nvPr/>
        </p:nvPicPr>
        <p:blipFill>
          <a:blip r:embed="rId3"/>
          <a:srcRect l="7348" r="34206"/>
          <a:stretch>
            <a:fillRect/>
          </a:stretch>
        </p:blipFill>
        <p:spPr>
          <a:xfrm>
            <a:off x="0" y="-29519"/>
            <a:ext cx="6062133" cy="6887519"/>
          </a:xfrm>
          <a:prstGeom prst="rect">
            <a:avLst/>
          </a:prstGeom>
        </p:spPr>
      </p:pic>
    </p:spTree>
    <p:extLst>
      <p:ext uri="{BB962C8B-B14F-4D97-AF65-F5344CB8AC3E}">
        <p14:creationId xmlns:p14="http://schemas.microsoft.com/office/powerpoint/2010/main" val="3264525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383F1-D3AD-88C2-8334-ADDB110576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E20A70-5C97-8F2C-97B0-63E94B663FD5}"/>
              </a:ext>
            </a:extLst>
          </p:cNvPr>
          <p:cNvPicPr>
            <a:picLocks noChangeAspect="1"/>
          </p:cNvPicPr>
          <p:nvPr/>
        </p:nvPicPr>
        <p:blipFill>
          <a:blip r:embed="rId3"/>
          <a:srcRect l="19165" r="41121"/>
          <a:stretch>
            <a:fillRect/>
          </a:stretch>
        </p:blipFill>
        <p:spPr>
          <a:xfrm>
            <a:off x="0" y="-1"/>
            <a:ext cx="4089400" cy="6858000"/>
          </a:xfrm>
          <a:prstGeom prst="rect">
            <a:avLst/>
          </a:prstGeom>
        </p:spPr>
      </p:pic>
      <p:pic>
        <p:nvPicPr>
          <p:cNvPr id="7" name="Picture 6" descr="A person holding a phone&#10;&#10;AI-generated content may be incorrect.">
            <a:extLst>
              <a:ext uri="{FF2B5EF4-FFF2-40B4-BE49-F238E27FC236}">
                <a16:creationId xmlns:a16="http://schemas.microsoft.com/office/drawing/2014/main" id="{8265051E-2ABB-D9A5-CB65-E96A3DF83D4C}"/>
              </a:ext>
            </a:extLst>
          </p:cNvPr>
          <p:cNvPicPr>
            <a:picLocks noChangeAspect="1"/>
          </p:cNvPicPr>
          <p:nvPr/>
        </p:nvPicPr>
        <p:blipFill>
          <a:blip r:embed="rId4"/>
          <a:srcRect l="16259" r="44766"/>
          <a:stretch>
            <a:fillRect/>
          </a:stretch>
        </p:blipFill>
        <p:spPr>
          <a:xfrm>
            <a:off x="4089400" y="0"/>
            <a:ext cx="4013200" cy="6857999"/>
          </a:xfrm>
          <a:prstGeom prst="rect">
            <a:avLst/>
          </a:prstGeom>
        </p:spPr>
      </p:pic>
      <p:pic>
        <p:nvPicPr>
          <p:cNvPr id="9" name="Picture 8" descr="A group of people holding signs&#10;&#10;AI-generated content may be incorrect.">
            <a:extLst>
              <a:ext uri="{FF2B5EF4-FFF2-40B4-BE49-F238E27FC236}">
                <a16:creationId xmlns:a16="http://schemas.microsoft.com/office/drawing/2014/main" id="{9760EE11-E0DC-C4CC-B194-830A835C310A}"/>
              </a:ext>
            </a:extLst>
          </p:cNvPr>
          <p:cNvPicPr>
            <a:picLocks noChangeAspect="1"/>
          </p:cNvPicPr>
          <p:nvPr/>
        </p:nvPicPr>
        <p:blipFill>
          <a:blip r:embed="rId5"/>
          <a:srcRect l="29033" r="31409"/>
          <a:stretch>
            <a:fillRect/>
          </a:stretch>
        </p:blipFill>
        <p:spPr>
          <a:xfrm>
            <a:off x="8102600" y="0"/>
            <a:ext cx="4089399" cy="6898650"/>
          </a:xfrm>
          <a:prstGeom prst="rect">
            <a:avLst/>
          </a:prstGeom>
        </p:spPr>
      </p:pic>
    </p:spTree>
    <p:extLst>
      <p:ext uri="{BB962C8B-B14F-4D97-AF65-F5344CB8AC3E}">
        <p14:creationId xmlns:p14="http://schemas.microsoft.com/office/powerpoint/2010/main" val="2292658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D54D-74D9-09F4-05B1-B810EE60ED2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4D5BE25-036A-5E31-9CFD-3FAC07B8E620}"/>
              </a:ext>
            </a:extLst>
          </p:cNvPr>
          <p:cNvSpPr>
            <a:spLocks noGrp="1"/>
          </p:cNvSpPr>
          <p:nvPr>
            <p:ph type="title"/>
          </p:nvPr>
        </p:nvSpPr>
        <p:spPr>
          <a:xfrm>
            <a:off x="566132" y="3260725"/>
            <a:ext cx="11059736" cy="1002356"/>
          </a:xfrm>
        </p:spPr>
        <p:txBody>
          <a:bodyPr>
            <a:normAutofit fontScale="90000"/>
          </a:bodyPr>
          <a:lstStyle/>
          <a:p>
            <a:r>
              <a:rPr lang="en-GB" b="1" dirty="0"/>
              <a:t>The longer we struggle with our mental health or our finances, the greater the likelihood that one will adversely affect the other.</a:t>
            </a:r>
            <a:br>
              <a:rPr lang="en-GB" b="1" dirty="0"/>
            </a:br>
            <a:br>
              <a:rPr lang="en-GB" b="1" dirty="0"/>
            </a:br>
            <a:r>
              <a:rPr lang="en-GB" b="1" dirty="0">
                <a:solidFill>
                  <a:srgbClr val="F84647"/>
                </a:solidFill>
              </a:rPr>
              <a:t>Money worries also make us feel lonelier. </a:t>
            </a:r>
            <a:endParaRPr lang="en-GB" b="1" dirty="0">
              <a:solidFill>
                <a:srgbClr val="F84647"/>
              </a:solidFill>
              <a:latin typeface="Overpass ExtraBold" panose="00000900000000000000" pitchFamily="2" charset="0"/>
            </a:endParaRPr>
          </a:p>
        </p:txBody>
      </p:sp>
    </p:spTree>
    <p:extLst>
      <p:ext uri="{BB962C8B-B14F-4D97-AF65-F5344CB8AC3E}">
        <p14:creationId xmlns:p14="http://schemas.microsoft.com/office/powerpoint/2010/main" val="471052168"/>
      </p:ext>
    </p:extLst>
  </p:cSld>
  <p:clrMapOvr>
    <a:masterClrMapping/>
  </p:clrMapOvr>
</p:sld>
</file>

<file path=ppt/theme/theme1.xml><?xml version="1.0" encoding="utf-8"?>
<a:theme xmlns:a="http://schemas.openxmlformats.org/drawingml/2006/main" name="9_Custom Design">
  <a:themeElements>
    <a:clrScheme name="Zellis Brand Coral Background">
      <a:dk1>
        <a:srgbClr val="000032"/>
      </a:dk1>
      <a:lt1>
        <a:srgbClr val="FFFFFF"/>
      </a:lt1>
      <a:dk2>
        <a:srgbClr val="005392"/>
      </a:dk2>
      <a:lt2>
        <a:srgbClr val="F5F0F0"/>
      </a:lt2>
      <a:accent1>
        <a:srgbClr val="AE1232"/>
      </a:accent1>
      <a:accent2>
        <a:srgbClr val="F7EAEB"/>
      </a:accent2>
      <a:accent3>
        <a:srgbClr val="B85C00"/>
      </a:accent3>
      <a:accent4>
        <a:srgbClr val="E5554F"/>
      </a:accent4>
      <a:accent5>
        <a:srgbClr val="666684"/>
      </a:accent5>
      <a:accent6>
        <a:srgbClr val="CF0E00"/>
      </a:accent6>
      <a:hlink>
        <a:srgbClr val="AE1232"/>
      </a:hlink>
      <a:folHlink>
        <a:srgbClr val="33335B"/>
      </a:folHlink>
    </a:clrScheme>
    <a:fontScheme name="Zellis">
      <a:majorFont>
        <a:latin typeface="Overpass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a4bdf41-6e2f-4097-8e98-9878dacbeb5f">
      <UserInfo>
        <DisplayName/>
        <AccountId xsi:nil="true"/>
        <AccountType/>
      </UserInfo>
    </SharedWithUsers>
    <TaxCatchAll xmlns="ea4bdf41-6e2f-4097-8e98-9878dacbeb5f" xsi:nil="true"/>
    <lcf76f155ced4ddcb4097134ff3c332f xmlns="0755cdcc-dd78-488a-a62e-09600ee02253">
      <Terms xmlns="http://schemas.microsoft.com/office/infopath/2007/PartnerControls"/>
    </lcf76f155ced4ddcb4097134ff3c332f>
    <Scheduled xmlns="0755cdcc-dd78-488a-a62e-09600ee02253">true</Scheduled>
    <Published xmlns="0755cdcc-dd78-488a-a62e-09600ee0225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547D85D688D549A92F17EF0EFA811E" ma:contentTypeVersion="19" ma:contentTypeDescription="Create a new document." ma:contentTypeScope="" ma:versionID="558ea589b35da314ba66a40f725750d0">
  <xsd:schema xmlns:xsd="http://www.w3.org/2001/XMLSchema" xmlns:xs="http://www.w3.org/2001/XMLSchema" xmlns:p="http://schemas.microsoft.com/office/2006/metadata/properties" xmlns:ns2="0755cdcc-dd78-488a-a62e-09600ee02253" xmlns:ns3="ea4bdf41-6e2f-4097-8e98-9878dacbeb5f" targetNamespace="http://schemas.microsoft.com/office/2006/metadata/properties" ma:root="true" ma:fieldsID="96adc4b279102d03a145f74e0c62195a" ns2:_="" ns3:_="">
    <xsd:import namespace="0755cdcc-dd78-488a-a62e-09600ee02253"/>
    <xsd:import namespace="ea4bdf41-6e2f-4097-8e98-9878dacbeb5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Scheduled" minOccurs="0"/>
                <xsd:element ref="ns2:Publishe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5cdcc-dd78-488a-a62e-09600ee022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73c796-e149-410a-b49b-b1f3c2c1f473" ma:termSetId="09814cd3-568e-fe90-9814-8d621ff8fb84" ma:anchorId="fba54fb3-c3e1-fe81-a776-ca4b69148c4d" ma:open="true" ma:isKeyword="false">
      <xsd:complexType>
        <xsd:sequence>
          <xsd:element ref="pc:Terms" minOccurs="0" maxOccurs="1"/>
        </xsd:sequence>
      </xsd:complexType>
    </xsd:element>
    <xsd:element name="Scheduled" ma:index="24" nillable="true" ma:displayName="Scheduled" ma:default="1" ma:format="Dropdown" ma:internalName="Scheduled">
      <xsd:simpleType>
        <xsd:restriction base="dms:Boolean"/>
      </xsd:simpleType>
    </xsd:element>
    <xsd:element name="Published" ma:index="25" nillable="true" ma:displayName="Published" ma:format="Dropdown" ma:internalName="Published">
      <xsd:simpleType>
        <xsd:restriction base="dms:Text">
          <xsd:maxLength value="255"/>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4bdf41-6e2f-4097-8e98-9878dacbeb5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4a7b0a5-fe08-4581-83de-c208c424f1e1}" ma:internalName="TaxCatchAll" ma:showField="CatchAllData" ma:web="ea4bdf41-6e2f-4097-8e98-9878dacbeb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FD42A1-E5F5-4BEA-9E0D-B5885CCA7721}">
  <ds:schemaRefs>
    <ds:schemaRef ds:uri="http://purl.org/dc/dcmitype/"/>
    <ds:schemaRef ds:uri="ea4bdf41-6e2f-4097-8e98-9878dacbeb5f"/>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0755cdcc-dd78-488a-a62e-09600ee0225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2BFD020-8D35-405F-8B39-399DF4531E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55cdcc-dd78-488a-a62e-09600ee02253"/>
    <ds:schemaRef ds:uri="ea4bdf41-6e2f-4097-8e98-9878dacbeb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8BD004-6758-4AD5-BABA-5914895039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14528</TotalTime>
  <Words>1564</Words>
  <Application>Microsoft Macintosh PowerPoint</Application>
  <PresentationFormat>Widescreen</PresentationFormat>
  <Paragraphs>161</Paragraphs>
  <Slides>22</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Lato</vt:lpstr>
      <vt:lpstr>Times New Roman</vt:lpstr>
      <vt:lpstr>Century Gothic</vt:lpstr>
      <vt:lpstr>Overpass Black</vt:lpstr>
      <vt:lpstr>Overpass ExtraBold</vt:lpstr>
      <vt:lpstr>McKinsey Sans</vt:lpstr>
      <vt:lpstr>Calibri</vt:lpstr>
      <vt:lpstr>Open Sans</vt:lpstr>
      <vt:lpstr>9_Custom Design</vt:lpstr>
      <vt:lpstr>Financial Wellbeing as a Business Growth Driver.</vt:lpstr>
      <vt:lpstr>“Your expertise and dedication are truly inspiring”</vt:lpstr>
      <vt:lpstr>PowerPoint Presentation</vt:lpstr>
      <vt:lpstr>Financial wellbeing is core to overall wellbeing.</vt:lpstr>
      <vt:lpstr>Financial wellbeing is core to  overall wellbeing</vt:lpstr>
      <vt:lpstr>Financial wellbeing is core to  overall wellbeing</vt:lpstr>
      <vt:lpstr>Each incremental increase in financial concern equates to an additional eight preventable driving accidents.  (those in which the driver was deemed to be at fault)</vt:lpstr>
      <vt:lpstr>PowerPoint Presentation</vt:lpstr>
      <vt:lpstr>The longer we struggle with our mental health or our finances, the greater the likelihood that one will adversely affect the other.  Money worries also make us feel lonelier. </vt:lpstr>
      <vt:lpstr>PowerPoint Presentation</vt:lpstr>
      <vt:lpstr>Latest Exclusive Research:  Financial wellbeing support boosts performance</vt:lpstr>
      <vt:lpstr>PowerPoint Presentation</vt:lpstr>
      <vt:lpstr>Financial  Wellbeing  Ignites Growth.</vt:lpstr>
      <vt:lpstr>PowerPoint Presentation</vt:lpstr>
      <vt:lpstr>PowerPoint Presentation</vt:lpstr>
      <vt:lpstr>Human Capitol Factor Score.</vt:lpstr>
      <vt:lpstr>PowerPoint Presentation</vt:lpstr>
      <vt:lpstr>PowerPoint Presentation</vt:lpstr>
      <vt:lpstr>Business Fortification.</vt:lpstr>
      <vt:lpstr>What does the latest research tell 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Gethin Nadin</cp:lastModifiedBy>
  <cp:revision>591</cp:revision>
  <cp:lastPrinted>2020-05-07T15:59:25Z</cp:lastPrinted>
  <dcterms:created xsi:type="dcterms:W3CDTF">2020-04-27T10:10:39Z</dcterms:created>
  <dcterms:modified xsi:type="dcterms:W3CDTF">2025-06-09T08:29:57Z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0x01010063547D85D688D549A92F17EF0EFA811E</vt:lpwstr>
  </property>
  <property fmtid="{D5CDD505-2E9C-101B-9397-08002B2CF9AE}" pid="3" name="ComplianceAssetId">
    <vt:lpwstr/>
  </property>
  <property fmtid="{D5CDD505-2E9C-101B-9397-08002B2CF9AE}" pid="4" name="_ExtendedDescription">
    <vt:lpwstr/>
  </property>
  <property fmtid="{D5CDD505-2E9C-101B-9397-08002B2CF9AE}" pid="5" name="MediaServiceImageTags">
    <vt:lpwstr/>
  </property>
</Properties>
</file>